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9" r:id="rId2"/>
    <p:sldId id="313" r:id="rId3"/>
    <p:sldId id="270" r:id="rId4"/>
    <p:sldId id="315" r:id="rId5"/>
    <p:sldId id="323" r:id="rId6"/>
    <p:sldId id="289" r:id="rId7"/>
    <p:sldId id="310" r:id="rId8"/>
    <p:sldId id="316" r:id="rId9"/>
    <p:sldId id="326" r:id="rId10"/>
    <p:sldId id="291" r:id="rId11"/>
    <p:sldId id="329" r:id="rId12"/>
    <p:sldId id="327" r:id="rId13"/>
    <p:sldId id="328" r:id="rId14"/>
    <p:sldId id="330" r:id="rId15"/>
    <p:sldId id="331" r:id="rId16"/>
    <p:sldId id="332" r:id="rId17"/>
    <p:sldId id="333" r:id="rId18"/>
    <p:sldId id="336" r:id="rId19"/>
    <p:sldId id="334" r:id="rId20"/>
    <p:sldId id="335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</p:sldIdLst>
  <p:sldSz cx="12188825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b21cn" initials="xb21cn" lastIdx="1" clrIdx="0">
    <p:extLst>
      <p:ext uri="{19B8F6BF-5375-455C-9EA6-DF929625EA0E}">
        <p15:presenceInfo xmlns:p15="http://schemas.microsoft.com/office/powerpoint/2012/main" userId="xb21c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5359" autoAdjust="0"/>
  </p:normalViewPr>
  <p:slideViewPr>
    <p:cSldViewPr>
      <p:cViewPr varScale="1">
        <p:scale>
          <a:sx n="78" d="100"/>
          <a:sy n="78" d="100"/>
        </p:scale>
        <p:origin x="126" y="34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282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94D41D-66AA-4F60-98FD-51086B4739B8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2018年9月4日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D16EB03-B100-4CF3-AB0E-1B9500B4FBF7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dirty="0"/>
              <a:t>单击此处编辑母版文本样式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9C971FF-EF28-4195-A575-329446EFAA55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altLang="zh-CN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864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130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013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2093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4771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989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857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242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84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292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088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015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8005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4694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890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525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6210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7721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111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上述所有的学习专题、文摘、笔记、创作成果等各类知识内容都需要进行体系化管理，以此帮助大家更好地掌握知识、节约时间成本。通过体系化的知识管理构建出个人的知识网络，培养获取并应用知识和运用知识解决问题的能力，最终推动丰富创新知识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8477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6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574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305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723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226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922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en-US" altLang="zh-CN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01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CN" altLang="en-US" noProof="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CC63A54-496C-4115-A93D-E54AE5A2D31B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36C87F6-986D-49E6-AF40-1B3A1EE8064D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7DEAE-4D2C-4829-AFA1-3CFA9E597CD9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217E86-CE5F-429D-BBE9-02FFE8A85D15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937105-679A-437D-9743-7E1166072077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841C5C-6A74-466B-8B48-8358BA927BE5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C70C17C-8FD2-4D4E-8BA1-90F5650841AD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47DF3F-E2E7-466F-9048-024BAEA3A2B9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021AD-082C-4629-8AE1-E218DBCCB10C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64F488-15A5-49DB-A55C-BA5523D30F63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​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/>
              <a:t>编辑母版文本样式</a:t>
            </a:r>
          </a:p>
          <a:p>
            <a:pPr lvl="1" rtl="0"/>
            <a:r>
              <a:rPr lang="zh-CN" altLang="en-US"/>
              <a:t>第二级</a:t>
            </a:r>
          </a:p>
          <a:p>
            <a:pPr lvl="2" rtl="0"/>
            <a:r>
              <a:rPr lang="zh-CN" altLang="en-US"/>
              <a:t>第三级</a:t>
            </a:r>
          </a:p>
          <a:p>
            <a:pPr lvl="3" rtl="0"/>
            <a:r>
              <a:rPr lang="zh-CN" altLang="en-US"/>
              <a:t>第四级</a:t>
            </a:r>
          </a:p>
          <a:p>
            <a:pPr lvl="4" rtl="0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CD3DD3A-0604-4457-860E-A77BC1832A1D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36C87F6-986D-49E6-AF40-1B3A1EE8064D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​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15D30C6-259F-4EEA-8CE8-244F5D69A752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36C87F6-986D-49E6-AF40-1B3A1EE8064D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​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zh-CN" altLang="en-US" sz="240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09C4553-FE19-4E0B-8FB8-4E25D0E56DDC}" type="datetime2">
              <a:rPr lang="zh-CN" altLang="en-US" smtClean="0"/>
              <a:pPr/>
              <a:t>2018年9月4日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36C87F6-986D-49E6-AF40-1B3A1EE8064D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hyperlink" Target="http://gongjushu.cnki.net/refbook/R200612011.html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CNKI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研究型协同学习平台</a:t>
            </a:r>
            <a:b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0070C0"/>
                </a:solidFill>
                <a:sym typeface="Arial" panose="020B0604020202020204" pitchFamily="34" charset="0"/>
              </a:rPr>
              <a:t>一关于研究型学习的探讨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zh-CN" altLang="en-US" sz="1800" dirty="0">
                <a:sym typeface="Arial" panose="020B0604020202020204" pitchFamily="34" charset="0"/>
              </a:rPr>
              <a:t>同方知网（北京）技术有限公司江苏分公司</a:t>
            </a:r>
            <a:endParaRPr lang="en-US" altLang="zh-CN" sz="1800" dirty="0">
              <a:sym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zh-CN" altLang="en-US" sz="1800" dirty="0">
                <a:sym typeface="Arial" panose="020B0604020202020204" pitchFamily="34" charset="0"/>
              </a:rPr>
              <a:t>郭鑫</a:t>
            </a:r>
            <a:endParaRPr lang="en-US" altLang="zh-CN" sz="1800" dirty="0">
              <a:sym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en-US" altLang="zh-CN" sz="1800" dirty="0">
                <a:sym typeface="Arial" panose="020B0604020202020204" pitchFamily="34" charset="0"/>
              </a:rPr>
              <a:t>2018</a:t>
            </a:r>
            <a:r>
              <a:rPr lang="zh-CN" altLang="en-US" sz="1800" dirty="0">
                <a:sym typeface="Arial" panose="020B0604020202020204" pitchFamily="34" charset="0"/>
              </a:rPr>
              <a:t>年</a:t>
            </a:r>
            <a:r>
              <a:rPr lang="en-US" altLang="zh-CN" sz="1800" dirty="0">
                <a:sym typeface="Arial" panose="020B0604020202020204" pitchFamily="34" charset="0"/>
              </a:rPr>
              <a:t>9</a:t>
            </a:r>
            <a:r>
              <a:rPr lang="zh-CN" altLang="en-US" sz="1800" dirty="0">
                <a:sym typeface="Arial" panose="020B0604020202020204" pitchFamily="34" charset="0"/>
              </a:rPr>
              <a:t>月</a:t>
            </a:r>
            <a:r>
              <a:rPr lang="en-US" altLang="zh-CN" sz="1800" dirty="0">
                <a:sym typeface="Arial" panose="020B0604020202020204" pitchFamily="34" charset="0"/>
              </a:rPr>
              <a:t>3</a:t>
            </a:r>
            <a:r>
              <a:rPr lang="zh-CN" altLang="en-US" sz="1800" dirty="0">
                <a:sym typeface="Arial" panose="020B0604020202020204" pitchFamily="34" charset="0"/>
              </a:rPr>
              <a:t>日</a:t>
            </a:r>
          </a:p>
        </p:txBody>
      </p:sp>
      <p:pic>
        <p:nvPicPr>
          <p:cNvPr id="6" name="图片 5" descr="图片1">
            <a:extLst>
              <a:ext uri="{FF2B5EF4-FFF2-40B4-BE49-F238E27FC236}">
                <a16:creationId xmlns:a16="http://schemas.microsoft.com/office/drawing/2014/main" id="{3E52EBBE-D36A-4D38-A198-1E408D5C01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93C2AC-1E69-410E-8174-D16895C24A5B}"/>
              </a:ext>
            </a:extLst>
          </p:cNvPr>
          <p:cNvSpPr txBox="1"/>
          <p:nvPr/>
        </p:nvSpPr>
        <p:spPr>
          <a:xfrm>
            <a:off x="765820" y="6309320"/>
            <a:ext cx="4752528" cy="4247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x.cnki.net</a:t>
            </a:r>
            <a:endParaRPr lang="zh-CN" altLang="en-US" sz="2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9" name="图片 18" descr="TIM截图20180320103303">
            <a:extLst>
              <a:ext uri="{FF2B5EF4-FFF2-40B4-BE49-F238E27FC236}">
                <a16:creationId xmlns:a16="http://schemas.microsoft.com/office/drawing/2014/main" id="{4DDAE846-3CB0-4272-922B-FAC47DACE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48" y="1035963"/>
            <a:ext cx="11303000" cy="52470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449594-7522-4B83-8A13-ACF394FE9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622" y="1640827"/>
            <a:ext cx="8567899" cy="466849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4DABE56-BC06-424D-B9A9-2D08F67BE8A6}"/>
              </a:ext>
            </a:extLst>
          </p:cNvPr>
          <p:cNvSpPr/>
          <p:nvPr/>
        </p:nvSpPr>
        <p:spPr>
          <a:xfrm>
            <a:off x="9694812" y="2348880"/>
            <a:ext cx="1296144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3A67DEB-70C3-4BEF-AF4F-8FC8FAE874C0}"/>
              </a:ext>
            </a:extLst>
          </p:cNvPr>
          <p:cNvSpPr/>
          <p:nvPr/>
        </p:nvSpPr>
        <p:spPr>
          <a:xfrm>
            <a:off x="8974732" y="1672120"/>
            <a:ext cx="2880320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对话气泡: 矩形 1">
            <a:extLst>
              <a:ext uri="{FF2B5EF4-FFF2-40B4-BE49-F238E27FC236}">
                <a16:creationId xmlns:a16="http://schemas.microsoft.com/office/drawing/2014/main" id="{C8632621-60C7-4D70-A30D-BAD6342572CE}"/>
              </a:ext>
            </a:extLst>
          </p:cNvPr>
          <p:cNvSpPr/>
          <p:nvPr/>
        </p:nvSpPr>
        <p:spPr>
          <a:xfrm>
            <a:off x="7093079" y="1603084"/>
            <a:ext cx="1656184" cy="792088"/>
          </a:xfrm>
          <a:prstGeom prst="wedgeRectCallout">
            <a:avLst>
              <a:gd name="adj1" fmla="val 65818"/>
              <a:gd name="adj2" fmla="val -25685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注册登陆</a:t>
            </a:r>
          </a:p>
        </p:txBody>
      </p:sp>
    </p:spTree>
    <p:extLst>
      <p:ext uri="{BB962C8B-B14F-4D97-AF65-F5344CB8AC3E}">
        <p14:creationId xmlns:p14="http://schemas.microsoft.com/office/powerpoint/2010/main" val="24629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7455B286-B0A0-44EE-A36C-78730068988A}"/>
              </a:ext>
            </a:extLst>
          </p:cNvPr>
          <p:cNvSpPr/>
          <p:nvPr/>
        </p:nvSpPr>
        <p:spPr>
          <a:xfrm>
            <a:off x="1629916" y="2329180"/>
            <a:ext cx="4025900" cy="2194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00000"/>
              </a:lnSpc>
            </a:pPr>
            <a:r>
              <a:rPr lang="en-US" altLang="x-none" sz="13800" dirty="0">
                <a:solidFill>
                  <a:srgbClr val="0070C0"/>
                </a:solidFill>
                <a:latin typeface="华文琥珀" panose="02010800040101010101" charset="-122"/>
                <a:ea typeface="华文琥珀" panose="02010800040101010101" charset="-122"/>
                <a:sym typeface="Latha" panose="020B0604020202020204" pitchFamily="2" charset="0"/>
              </a:rPr>
              <a:t>[</a:t>
            </a:r>
            <a:r>
              <a:rPr lang="en-US" altLang="x-none" sz="13800" b="1" dirty="0">
                <a:solidFill>
                  <a:srgbClr val="0070C0"/>
                </a:solidFill>
                <a:latin typeface="等线" panose="02010600030101010101" charset="-122"/>
                <a:ea typeface="等线" panose="02010600030101010101" charset="-122"/>
                <a:sym typeface="Latha" panose="020B0604020202020204" pitchFamily="2" charset="0"/>
              </a:rPr>
              <a:t>3</a:t>
            </a:r>
            <a:r>
              <a:rPr lang="en-US" altLang="x-none" sz="13800" dirty="0">
                <a:solidFill>
                  <a:srgbClr val="0070C0"/>
                </a:solidFill>
                <a:latin typeface="华文琥珀" panose="02010800040101010101" charset="-122"/>
                <a:ea typeface="华文琥珀" panose="02010800040101010101" charset="-122"/>
                <a:sym typeface="Latha" panose="020B0604020202020204" pitchFamily="2" charset="0"/>
              </a:rPr>
              <a:t>]</a:t>
            </a: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D06985F8-D8EE-4CD0-A670-C5209AA37ED9}"/>
              </a:ext>
            </a:extLst>
          </p:cNvPr>
          <p:cNvSpPr/>
          <p:nvPr/>
        </p:nvSpPr>
        <p:spPr>
          <a:xfrm>
            <a:off x="4092783" y="2782570"/>
            <a:ext cx="7109639" cy="13849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资料检索与专题研读</a:t>
            </a:r>
          </a:p>
          <a:p>
            <a:pPr lvl="0"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r>
              <a:rPr lang="en-US" altLang="zh-CN" sz="2400" b="1" spc="600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CNKI</a:t>
            </a:r>
            <a:r>
              <a:rPr lang="zh-CN" altLang="en-US" sz="2400" b="1" spc="600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中国知识基础设施工程</a:t>
            </a:r>
          </a:p>
        </p:txBody>
      </p:sp>
    </p:spTree>
    <p:extLst>
      <p:ext uri="{BB962C8B-B14F-4D97-AF65-F5344CB8AC3E}">
        <p14:creationId xmlns:p14="http://schemas.microsoft.com/office/powerpoint/2010/main" val="11753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54926B92-83D4-43A4-804F-84E92005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64" y="1059841"/>
            <a:ext cx="9793088" cy="564485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204393A-71C0-43D9-9F31-912B61AC5E28}"/>
              </a:ext>
            </a:extLst>
          </p:cNvPr>
          <p:cNvSpPr/>
          <p:nvPr/>
        </p:nvSpPr>
        <p:spPr>
          <a:xfrm>
            <a:off x="277194" y="2121918"/>
            <a:ext cx="4449066" cy="4438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643463-45BB-4530-9F9A-6D0A7D4B8D7B}"/>
              </a:ext>
            </a:extLst>
          </p:cNvPr>
          <p:cNvSpPr/>
          <p:nvPr/>
        </p:nvSpPr>
        <p:spPr>
          <a:xfrm>
            <a:off x="2225133" y="2627344"/>
            <a:ext cx="7243987" cy="2385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29255E2-9318-4630-B970-BF0383548DB0}"/>
              </a:ext>
            </a:extLst>
          </p:cNvPr>
          <p:cNvSpPr/>
          <p:nvPr/>
        </p:nvSpPr>
        <p:spPr>
          <a:xfrm>
            <a:off x="9622804" y="2564904"/>
            <a:ext cx="2494013" cy="35976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FF"/>
              </a:buClr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可以通过【主题】【篇名】【关键词】【摘要】【全文】【参考文献】【中图号索引】【作者】【第一作者】【作者单位】【发表时间】【文献来源】以及【支持基金】共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13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个字段进行多样化组合来对所需文章进行个性化的限定</a:t>
            </a:r>
          </a:p>
        </p:txBody>
      </p:sp>
    </p:spTree>
    <p:extLst>
      <p:ext uri="{BB962C8B-B14F-4D97-AF65-F5344CB8AC3E}">
        <p14:creationId xmlns:p14="http://schemas.microsoft.com/office/powerpoint/2010/main" val="34036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8AABD4E-D710-4B11-B683-41F1587C2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87" y="1352198"/>
            <a:ext cx="11378131" cy="539610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DDF539-D7A4-4519-A93C-786BECE16F40}"/>
              </a:ext>
            </a:extLst>
          </p:cNvPr>
          <p:cNvSpPr/>
          <p:nvPr/>
        </p:nvSpPr>
        <p:spPr>
          <a:xfrm>
            <a:off x="5508337" y="2107094"/>
            <a:ext cx="1810213" cy="16099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FF"/>
              </a:buClr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支持将检索文献进行排序、维度筛选、批量收藏、下载等操作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B995C7E-A88C-4AF8-BAB4-3868E50207B7}"/>
              </a:ext>
            </a:extLst>
          </p:cNvPr>
          <p:cNvSpPr/>
          <p:nvPr/>
        </p:nvSpPr>
        <p:spPr>
          <a:xfrm>
            <a:off x="2998068" y="2107093"/>
            <a:ext cx="2216818" cy="377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3FCD0E1-B49B-4319-B981-66C6FE379263}"/>
              </a:ext>
            </a:extLst>
          </p:cNvPr>
          <p:cNvSpPr/>
          <p:nvPr/>
        </p:nvSpPr>
        <p:spPr>
          <a:xfrm>
            <a:off x="4106477" y="2530973"/>
            <a:ext cx="763799" cy="377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36F6BF-0B0C-4216-8821-B33136ECBFB0}"/>
              </a:ext>
            </a:extLst>
          </p:cNvPr>
          <p:cNvSpPr/>
          <p:nvPr/>
        </p:nvSpPr>
        <p:spPr>
          <a:xfrm>
            <a:off x="442787" y="1376386"/>
            <a:ext cx="2123233" cy="5328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33C23C1-D6EE-4E48-AAE4-C6F340EF16C3}"/>
              </a:ext>
            </a:extLst>
          </p:cNvPr>
          <p:cNvSpPr/>
          <p:nvPr/>
        </p:nvSpPr>
        <p:spPr>
          <a:xfrm>
            <a:off x="10486900" y="2936716"/>
            <a:ext cx="562471" cy="7803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6808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36924AF6-FE96-4F62-BE92-0F6E0FDC2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8" y="1101726"/>
            <a:ext cx="11251139" cy="566958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3D41B95-B806-4448-AB94-9ACB7A510D7C}"/>
              </a:ext>
            </a:extLst>
          </p:cNvPr>
          <p:cNvSpPr/>
          <p:nvPr/>
        </p:nvSpPr>
        <p:spPr>
          <a:xfrm>
            <a:off x="10414892" y="1208630"/>
            <a:ext cx="992682" cy="377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17F07C1-DBE6-489F-93DD-29F31AF16C67}"/>
              </a:ext>
            </a:extLst>
          </p:cNvPr>
          <p:cNvSpPr/>
          <p:nvPr/>
        </p:nvSpPr>
        <p:spPr>
          <a:xfrm>
            <a:off x="485503" y="2276872"/>
            <a:ext cx="568349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A36F71-ADBF-4FC6-AD70-52A3FB6A8AF9}"/>
              </a:ext>
            </a:extLst>
          </p:cNvPr>
          <p:cNvSpPr/>
          <p:nvPr/>
        </p:nvSpPr>
        <p:spPr>
          <a:xfrm>
            <a:off x="4870276" y="2276872"/>
            <a:ext cx="1008112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DC10735-11DA-40CA-A6BE-731F640DEA13}"/>
              </a:ext>
            </a:extLst>
          </p:cNvPr>
          <p:cNvSpPr/>
          <p:nvPr/>
        </p:nvSpPr>
        <p:spPr>
          <a:xfrm>
            <a:off x="5878388" y="3861048"/>
            <a:ext cx="194421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E130C6-413B-4212-8F75-14CBA90D1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80" y="1094450"/>
            <a:ext cx="11398875" cy="567686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F3E4C08F-F0CB-4E66-9523-300A162E88BD}"/>
              </a:ext>
            </a:extLst>
          </p:cNvPr>
          <p:cNvSpPr/>
          <p:nvPr/>
        </p:nvSpPr>
        <p:spPr>
          <a:xfrm>
            <a:off x="1053852" y="4725144"/>
            <a:ext cx="2216818" cy="377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B26F73C-1EA4-46B5-9DC6-25586A16F3D1}"/>
              </a:ext>
            </a:extLst>
          </p:cNvPr>
          <p:cNvSpPr/>
          <p:nvPr/>
        </p:nvSpPr>
        <p:spPr>
          <a:xfrm>
            <a:off x="3809968" y="3755696"/>
            <a:ext cx="3148540" cy="377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4078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53A61E4-53F2-4289-B0C8-0EBC013BB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12" y="1094475"/>
            <a:ext cx="10801200" cy="557780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177BA8F-51A9-47EF-8390-D4F0A280D6F2}"/>
              </a:ext>
            </a:extLst>
          </p:cNvPr>
          <p:cNvSpPr/>
          <p:nvPr/>
        </p:nvSpPr>
        <p:spPr>
          <a:xfrm>
            <a:off x="765820" y="1990745"/>
            <a:ext cx="1656184" cy="4174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75B47ED-DD43-47F1-9FBA-81020E6C1DAA}"/>
              </a:ext>
            </a:extLst>
          </p:cNvPr>
          <p:cNvSpPr/>
          <p:nvPr/>
        </p:nvSpPr>
        <p:spPr>
          <a:xfrm>
            <a:off x="2638028" y="2348880"/>
            <a:ext cx="6048672" cy="4174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4B3F4B7-11C2-4C8F-A777-A44918A4B643}"/>
              </a:ext>
            </a:extLst>
          </p:cNvPr>
          <p:cNvSpPr/>
          <p:nvPr/>
        </p:nvSpPr>
        <p:spPr>
          <a:xfrm>
            <a:off x="765820" y="6233755"/>
            <a:ext cx="1656184" cy="4385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05F26F4-1692-4740-829B-1DBDA037FB37}"/>
              </a:ext>
            </a:extLst>
          </p:cNvPr>
          <p:cNvSpPr/>
          <p:nvPr/>
        </p:nvSpPr>
        <p:spPr>
          <a:xfrm>
            <a:off x="9118747" y="1916832"/>
            <a:ext cx="2304257" cy="4755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对话气泡: 矩形 6">
            <a:extLst>
              <a:ext uri="{FF2B5EF4-FFF2-40B4-BE49-F238E27FC236}">
                <a16:creationId xmlns:a16="http://schemas.microsoft.com/office/drawing/2014/main" id="{1D869354-983D-45B5-88D0-49A35CEEE4AF}"/>
              </a:ext>
            </a:extLst>
          </p:cNvPr>
          <p:cNvSpPr/>
          <p:nvPr/>
        </p:nvSpPr>
        <p:spPr>
          <a:xfrm>
            <a:off x="2548464" y="1916832"/>
            <a:ext cx="1296144" cy="504056"/>
          </a:xfrm>
          <a:prstGeom prst="wedgeRectCallout">
            <a:avLst>
              <a:gd name="adj1" fmla="val -66496"/>
              <a:gd name="adj2" fmla="val -26058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大纲目录</a:t>
            </a:r>
          </a:p>
        </p:txBody>
      </p:sp>
      <p:sp>
        <p:nvSpPr>
          <p:cNvPr id="29" name="对话气泡: 矩形 28">
            <a:extLst>
              <a:ext uri="{FF2B5EF4-FFF2-40B4-BE49-F238E27FC236}">
                <a16:creationId xmlns:a16="http://schemas.microsoft.com/office/drawing/2014/main" id="{F1D98318-4B9D-425B-B256-A63A50F13586}"/>
              </a:ext>
            </a:extLst>
          </p:cNvPr>
          <p:cNvSpPr/>
          <p:nvPr/>
        </p:nvSpPr>
        <p:spPr>
          <a:xfrm>
            <a:off x="2589189" y="6021288"/>
            <a:ext cx="2137072" cy="712316"/>
          </a:xfrm>
          <a:prstGeom prst="wedgeRectCallout">
            <a:avLst>
              <a:gd name="adj1" fmla="val -66496"/>
              <a:gd name="adj2" fmla="val -26058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碎片化的图表内容单位可直接定位</a:t>
            </a:r>
          </a:p>
        </p:txBody>
      </p:sp>
      <p:sp>
        <p:nvSpPr>
          <p:cNvPr id="30" name="对话气泡: 矩形 29">
            <a:extLst>
              <a:ext uri="{FF2B5EF4-FFF2-40B4-BE49-F238E27FC236}">
                <a16:creationId xmlns:a16="http://schemas.microsoft.com/office/drawing/2014/main" id="{8C60C882-EC7E-4104-8802-7A8BCF6C7992}"/>
              </a:ext>
            </a:extLst>
          </p:cNvPr>
          <p:cNvSpPr/>
          <p:nvPr/>
        </p:nvSpPr>
        <p:spPr>
          <a:xfrm>
            <a:off x="6814490" y="2132856"/>
            <a:ext cx="1529728" cy="571238"/>
          </a:xfrm>
          <a:prstGeom prst="wedgeRectCallout">
            <a:avLst>
              <a:gd name="adj1" fmla="val 8884"/>
              <a:gd name="adj2" fmla="val 88254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流式展示的正文内容</a:t>
            </a:r>
          </a:p>
        </p:txBody>
      </p:sp>
      <p:cxnSp>
        <p:nvCxnSpPr>
          <p:cNvPr id="9" name="连接符: 曲线 8">
            <a:extLst>
              <a:ext uri="{FF2B5EF4-FFF2-40B4-BE49-F238E27FC236}">
                <a16:creationId xmlns:a16="http://schemas.microsoft.com/office/drawing/2014/main" id="{77638AF2-6166-4171-A09E-1572C0455EB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34475" y="2960950"/>
            <a:ext cx="4320479" cy="2664294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对话气泡: 矩形 30">
            <a:extLst>
              <a:ext uri="{FF2B5EF4-FFF2-40B4-BE49-F238E27FC236}">
                <a16:creationId xmlns:a16="http://schemas.microsoft.com/office/drawing/2014/main" id="{139175CD-6905-4377-B578-98F146BD5B36}"/>
              </a:ext>
            </a:extLst>
          </p:cNvPr>
          <p:cNvSpPr/>
          <p:nvPr/>
        </p:nvSpPr>
        <p:spPr>
          <a:xfrm>
            <a:off x="7696143" y="3129135"/>
            <a:ext cx="1296152" cy="571238"/>
          </a:xfrm>
          <a:prstGeom prst="wedgeRectCallout">
            <a:avLst>
              <a:gd name="adj1" fmla="val 62927"/>
              <a:gd name="adj2" fmla="val -1480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参考引证文献</a:t>
            </a:r>
          </a:p>
        </p:txBody>
      </p:sp>
    </p:spTree>
    <p:extLst>
      <p:ext uri="{BB962C8B-B14F-4D97-AF65-F5344CB8AC3E}">
        <p14:creationId xmlns:p14="http://schemas.microsoft.com/office/powerpoint/2010/main" val="25396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08661E0C-FB19-4380-B0A6-8701F2ECD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28" y="1180147"/>
            <a:ext cx="10555551" cy="555335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FEE1568-B98D-4DC0-A4B6-ACA9F84852E7}"/>
              </a:ext>
            </a:extLst>
          </p:cNvPr>
          <p:cNvSpPr/>
          <p:nvPr/>
        </p:nvSpPr>
        <p:spPr>
          <a:xfrm>
            <a:off x="3776346" y="3140968"/>
            <a:ext cx="3758226" cy="30963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对话气泡: 矩形 21">
            <a:extLst>
              <a:ext uri="{FF2B5EF4-FFF2-40B4-BE49-F238E27FC236}">
                <a16:creationId xmlns:a16="http://schemas.microsoft.com/office/drawing/2014/main" id="{BD1E6350-F26F-4FBA-8252-6BC2DC590529}"/>
              </a:ext>
            </a:extLst>
          </p:cNvPr>
          <p:cNvSpPr/>
          <p:nvPr/>
        </p:nvSpPr>
        <p:spPr>
          <a:xfrm>
            <a:off x="1845940" y="3429000"/>
            <a:ext cx="1675345" cy="1224136"/>
          </a:xfrm>
          <a:prstGeom prst="wedgeRectCallout">
            <a:avLst>
              <a:gd name="adj1" fmla="val 72591"/>
              <a:gd name="adj2" fmla="val -1480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增强阅读内容：支持高清大图浏览下载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F031850-FB96-4648-A752-7B97A3BABA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6949"/>
          <a:stretch>
            <a:fillRect/>
          </a:stretch>
        </p:blipFill>
        <p:spPr>
          <a:xfrm>
            <a:off x="795446" y="1166533"/>
            <a:ext cx="10708679" cy="5553354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08464E08-8C74-4579-9C40-6AC66813BD2F}"/>
              </a:ext>
            </a:extLst>
          </p:cNvPr>
          <p:cNvGrpSpPr/>
          <p:nvPr/>
        </p:nvGrpSpPr>
        <p:grpSpPr>
          <a:xfrm>
            <a:off x="768350" y="2135240"/>
            <a:ext cx="6673850" cy="3674745"/>
            <a:chOff x="459" y="3034"/>
            <a:chExt cx="10510" cy="5787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2E30FE66-9C52-4595-ADDC-7157DA6A1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5" y="3034"/>
              <a:ext cx="10195" cy="5787"/>
            </a:xfrm>
            <a:prstGeom prst="rect">
              <a:avLst/>
            </a:prstGeom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1B0472D-DDF9-4C54-90B2-ACD63530D530}"/>
                </a:ext>
              </a:extLst>
            </p:cNvPr>
            <p:cNvSpPr/>
            <p:nvPr/>
          </p:nvSpPr>
          <p:spPr>
            <a:xfrm>
              <a:off x="459" y="3034"/>
              <a:ext cx="10211" cy="5787"/>
            </a:xfrm>
            <a:prstGeom prst="rect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 160">
              <a:extLst>
                <a:ext uri="{FF2B5EF4-FFF2-40B4-BE49-F238E27FC236}">
                  <a16:creationId xmlns:a16="http://schemas.microsoft.com/office/drawing/2014/main" id="{5347BC4B-5B61-4957-9E70-6085DCA98FC6}"/>
                </a:ext>
              </a:extLst>
            </p:cNvPr>
            <p:cNvSpPr/>
            <p:nvPr/>
          </p:nvSpPr>
          <p:spPr>
            <a:xfrm rot="14580000">
              <a:off x="9601" y="7332"/>
              <a:ext cx="1776" cy="96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8" name="对话气泡: 矩形 37">
            <a:extLst>
              <a:ext uri="{FF2B5EF4-FFF2-40B4-BE49-F238E27FC236}">
                <a16:creationId xmlns:a16="http://schemas.microsoft.com/office/drawing/2014/main" id="{72F14288-0FA1-4D73-9A7B-AF634B256D5C}"/>
              </a:ext>
            </a:extLst>
          </p:cNvPr>
          <p:cNvSpPr/>
          <p:nvPr/>
        </p:nvSpPr>
        <p:spPr>
          <a:xfrm>
            <a:off x="7789632" y="5013176"/>
            <a:ext cx="2193211" cy="796809"/>
          </a:xfrm>
          <a:prstGeom prst="wedgeRectCallout">
            <a:avLst>
              <a:gd name="adj1" fmla="val -63640"/>
              <a:gd name="adj2" fmla="val -7194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增强阅读：多媒体资源在线观看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98B6D375-923D-47D0-A3B9-72356542D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812" y="1180147"/>
            <a:ext cx="10839938" cy="563050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7D4B67B4-E956-4CD5-8C36-919AC5B6C23C}"/>
              </a:ext>
            </a:extLst>
          </p:cNvPr>
          <p:cNvSpPr/>
          <p:nvPr/>
        </p:nvSpPr>
        <p:spPr>
          <a:xfrm>
            <a:off x="5818505" y="5447040"/>
            <a:ext cx="554355" cy="33782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66C5FAF-9A07-4BF7-BBB5-4CC6BA745EA4}"/>
              </a:ext>
            </a:extLst>
          </p:cNvPr>
          <p:cNvGrpSpPr/>
          <p:nvPr/>
        </p:nvGrpSpPr>
        <p:grpSpPr>
          <a:xfrm>
            <a:off x="5818505" y="2708920"/>
            <a:ext cx="5753100" cy="2738120"/>
            <a:chOff x="9163" y="4348"/>
            <a:chExt cx="9060" cy="4312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B8CBC444-2A57-4F87-953D-15B01735CF3F}"/>
                </a:ext>
              </a:extLst>
            </p:cNvPr>
            <p:cNvGrpSpPr/>
            <p:nvPr/>
          </p:nvGrpSpPr>
          <p:grpSpPr>
            <a:xfrm>
              <a:off x="9163" y="4348"/>
              <a:ext cx="9061" cy="3913"/>
              <a:chOff x="1467270" y="3026881"/>
              <a:chExt cx="6389266" cy="2926895"/>
            </a:xfrm>
          </p:grpSpPr>
          <p:sp>
            <p:nvSpPr>
              <p:cNvPr id="46" name="任意多边形 6">
                <a:extLst>
                  <a:ext uri="{FF2B5EF4-FFF2-40B4-BE49-F238E27FC236}">
                    <a16:creationId xmlns:a16="http://schemas.microsoft.com/office/drawing/2014/main" id="{E0AC319C-DF92-4927-B778-753431D9D939}"/>
                  </a:ext>
                </a:extLst>
              </p:cNvPr>
              <p:cNvSpPr/>
              <p:nvPr/>
            </p:nvSpPr>
            <p:spPr>
              <a:xfrm>
                <a:off x="1467270" y="3026881"/>
                <a:ext cx="6389266" cy="609614"/>
              </a:xfrm>
              <a:custGeom>
                <a:avLst/>
                <a:gdLst>
                  <a:gd name="connsiteX0" fmla="*/ 47276 w 2268252"/>
                  <a:gd name="connsiteY0" fmla="*/ 0 h 283084"/>
                  <a:gd name="connsiteX1" fmla="*/ 2220976 w 2268252"/>
                  <a:gd name="connsiteY1" fmla="*/ 0 h 283084"/>
                  <a:gd name="connsiteX2" fmla="*/ 2268252 w 2268252"/>
                  <a:gd name="connsiteY2" fmla="*/ 47276 h 283084"/>
                  <a:gd name="connsiteX3" fmla="*/ 2268252 w 2268252"/>
                  <a:gd name="connsiteY3" fmla="*/ 283084 h 283084"/>
                  <a:gd name="connsiteX4" fmla="*/ 0 w 2268252"/>
                  <a:gd name="connsiteY4" fmla="*/ 283084 h 283084"/>
                  <a:gd name="connsiteX5" fmla="*/ 0 w 2268252"/>
                  <a:gd name="connsiteY5" fmla="*/ 47276 h 283084"/>
                  <a:gd name="connsiteX6" fmla="*/ 47276 w 2268252"/>
                  <a:gd name="connsiteY6" fmla="*/ 0 h 28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8252" h="283084">
                    <a:moveTo>
                      <a:pt x="47276" y="0"/>
                    </a:moveTo>
                    <a:lnTo>
                      <a:pt x="2220976" y="0"/>
                    </a:lnTo>
                    <a:cubicBezTo>
                      <a:pt x="2247086" y="0"/>
                      <a:pt x="2268252" y="21166"/>
                      <a:pt x="2268252" y="47276"/>
                    </a:cubicBezTo>
                    <a:lnTo>
                      <a:pt x="2268252" y="283084"/>
                    </a:lnTo>
                    <a:lnTo>
                      <a:pt x="0" y="283084"/>
                    </a:lnTo>
                    <a:lnTo>
                      <a:pt x="0" y="47276"/>
                    </a:lnTo>
                    <a:cubicBezTo>
                      <a:pt x="0" y="21166"/>
                      <a:pt x="21166" y="0"/>
                      <a:pt x="47276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“老龄化”在工具书中的解释</a:t>
                </a:r>
              </a:p>
            </p:txBody>
          </p:sp>
          <p:sp>
            <p:nvSpPr>
              <p:cNvPr id="47" name="MH_SubTitle_3">
                <a:extLst>
                  <a:ext uri="{FF2B5EF4-FFF2-40B4-BE49-F238E27FC236}">
                    <a16:creationId xmlns:a16="http://schemas.microsoft.com/office/drawing/2014/main" id="{6D714E82-4CFA-4312-AD17-84DCE61FD3E2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1467270" y="3636495"/>
                <a:ext cx="6388561" cy="2317281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000" rIns="96000" anchor="ctr">
                <a:noAutofit/>
              </a:bodyPr>
              <a:lstStyle/>
              <a:p>
                <a:pPr>
                  <a:defRPr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亦称“人口老龄化”，老年人口在总人口中所占的比重日趋上升的现象。在人口呈相对稳定的状况下，当人口增长率下降时，低年龄组人口比重逐渐降低，高年龄组人口比重逐渐提高，人口结构呈现老年状态，进入老龄化社会。</a:t>
                </a:r>
                <a:r>
                  <a:rPr lang="zh-CN" altLang="en-US" sz="1600" i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字数：</a:t>
                </a:r>
                <a:r>
                  <a:rPr lang="en-US" altLang="zh-CN" sz="1600" i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189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　来源：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  <a:hlinkClick r:id="rId10" tooltip="电梯与自动扶梯技术词典"/>
                  </a:rPr>
                  <a:t>中华金融辞库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en-US" altLang="zh-CN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defRPr/>
                </a:pPr>
                <a:endParaRPr lang="en-US" altLang="zh-CN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defRPr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其他解释：</a:t>
                </a:r>
                <a:r>
                  <a:rPr lang="en-US" altLang="zh-CN" sz="1600" u="sng" dirty="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《</a:t>
                </a:r>
                <a:r>
                  <a:rPr lang="zh-CN" altLang="en-US" sz="1600" u="sng" dirty="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中国卫生管理辞典</a:t>
                </a:r>
                <a:r>
                  <a:rPr lang="en-US" altLang="zh-CN" sz="1600" u="sng" dirty="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》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</a:t>
                </a:r>
                <a:r>
                  <a:rPr lang="en-US" altLang="zh-CN" sz="1600" u="sng" dirty="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《</a:t>
                </a:r>
                <a:r>
                  <a:rPr lang="zh-CN" altLang="en-US" sz="1600" u="sng" dirty="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新编老年学词典</a:t>
                </a:r>
                <a:r>
                  <a:rPr lang="en-US" altLang="zh-CN" sz="1600" u="sng" dirty="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》</a:t>
                </a:r>
              </a:p>
            </p:txBody>
          </p:sp>
        </p:grpSp>
        <p:sp>
          <p:nvSpPr>
            <p:cNvPr id="45" name=" 160">
              <a:extLst>
                <a:ext uri="{FF2B5EF4-FFF2-40B4-BE49-F238E27FC236}">
                  <a16:creationId xmlns:a16="http://schemas.microsoft.com/office/drawing/2014/main" id="{AF4D9A0B-90A1-4579-BC0D-834BE90D4278}"/>
                </a:ext>
              </a:extLst>
            </p:cNvPr>
            <p:cNvSpPr/>
            <p:nvPr/>
          </p:nvSpPr>
          <p:spPr>
            <a:xfrm rot="20040000">
              <a:off x="9434" y="7700"/>
              <a:ext cx="1776" cy="96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8" name="对话气泡: 矩形 47">
            <a:extLst>
              <a:ext uri="{FF2B5EF4-FFF2-40B4-BE49-F238E27FC236}">
                <a16:creationId xmlns:a16="http://schemas.microsoft.com/office/drawing/2014/main" id="{508A4E0C-8D50-4DCF-83C3-FEC55DE43656}"/>
              </a:ext>
            </a:extLst>
          </p:cNvPr>
          <p:cNvSpPr/>
          <p:nvPr/>
        </p:nvSpPr>
        <p:spPr>
          <a:xfrm>
            <a:off x="2550284" y="4938418"/>
            <a:ext cx="2920115" cy="1478870"/>
          </a:xfrm>
          <a:prstGeom prst="wedgeRectCallout">
            <a:avLst>
              <a:gd name="adj1" fmla="val 62927"/>
              <a:gd name="adj2" fmla="val -1480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增强阅读：在概念、术语、定义等知识元上自动加链接并能与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CNKI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知识元库关联并显示内容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3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8" grpId="0" animBg="1"/>
      <p:bldP spid="41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5BF42ED-56FD-4E62-8095-284F2F6DC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34" y="1231482"/>
            <a:ext cx="11385355" cy="5473212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948EDAF-F37D-4BA1-9A9B-A6FC125BEFBB}"/>
              </a:ext>
            </a:extLst>
          </p:cNvPr>
          <p:cNvSpPr/>
          <p:nvPr/>
        </p:nvSpPr>
        <p:spPr>
          <a:xfrm>
            <a:off x="2710036" y="5280356"/>
            <a:ext cx="2448272" cy="377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对话气泡: 矩形 19">
            <a:extLst>
              <a:ext uri="{FF2B5EF4-FFF2-40B4-BE49-F238E27FC236}">
                <a16:creationId xmlns:a16="http://schemas.microsoft.com/office/drawing/2014/main" id="{54A37669-E111-411A-A2C8-2977F124C9AB}"/>
              </a:ext>
            </a:extLst>
          </p:cNvPr>
          <p:cNvSpPr/>
          <p:nvPr/>
        </p:nvSpPr>
        <p:spPr>
          <a:xfrm>
            <a:off x="2710036" y="4365104"/>
            <a:ext cx="2016224" cy="696539"/>
          </a:xfrm>
          <a:prstGeom prst="wedgeRectCallout">
            <a:avLst>
              <a:gd name="adj1" fmla="val 8884"/>
              <a:gd name="adj2" fmla="val 88254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直接在原文上添加各种学习笔记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0DF3216-1BC6-4EF3-B421-A2E88A346A68}"/>
              </a:ext>
            </a:extLst>
          </p:cNvPr>
          <p:cNvSpPr/>
          <p:nvPr/>
        </p:nvSpPr>
        <p:spPr>
          <a:xfrm>
            <a:off x="10054852" y="1556792"/>
            <a:ext cx="1440160" cy="3773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对话气泡: 矩形 21">
            <a:extLst>
              <a:ext uri="{FF2B5EF4-FFF2-40B4-BE49-F238E27FC236}">
                <a16:creationId xmlns:a16="http://schemas.microsoft.com/office/drawing/2014/main" id="{991BE98C-F483-4EAB-B589-880301F1FA5F}"/>
              </a:ext>
            </a:extLst>
          </p:cNvPr>
          <p:cNvSpPr/>
          <p:nvPr/>
        </p:nvSpPr>
        <p:spPr>
          <a:xfrm>
            <a:off x="9622804" y="2132856"/>
            <a:ext cx="1872208" cy="685488"/>
          </a:xfrm>
          <a:prstGeom prst="wedgeRectCallout">
            <a:avLst>
              <a:gd name="adj1" fmla="val 24081"/>
              <a:gd name="adj2" fmla="val -8258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一键链接到参考引证相关文献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25169E0-409A-4F9E-97BA-A82F466B5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23" y="1167786"/>
            <a:ext cx="11385355" cy="5639142"/>
          </a:xfrm>
          <a:prstGeom prst="rect">
            <a:avLst/>
          </a:prstGeom>
        </p:spPr>
      </p:pic>
      <p:sp>
        <p:nvSpPr>
          <p:cNvPr id="23" name=" 160">
            <a:extLst>
              <a:ext uri="{FF2B5EF4-FFF2-40B4-BE49-F238E27FC236}">
                <a16:creationId xmlns:a16="http://schemas.microsoft.com/office/drawing/2014/main" id="{11B3CFAF-620C-4F8B-BE46-84EB96A004C4}"/>
              </a:ext>
            </a:extLst>
          </p:cNvPr>
          <p:cNvSpPr/>
          <p:nvPr/>
        </p:nvSpPr>
        <p:spPr>
          <a:xfrm rot="20040000" flipH="1">
            <a:off x="8939500" y="4763701"/>
            <a:ext cx="686329" cy="983287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04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59803D5-E2E2-4A12-8291-E68A198A8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59" y="1211712"/>
            <a:ext cx="11346105" cy="5539882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E4A9206-1865-4A58-BC7C-BB1597310993}"/>
              </a:ext>
            </a:extLst>
          </p:cNvPr>
          <p:cNvSpPr/>
          <p:nvPr/>
        </p:nvSpPr>
        <p:spPr>
          <a:xfrm>
            <a:off x="759510" y="3240303"/>
            <a:ext cx="942414" cy="3327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B35AE42-6458-4118-8867-A4E5EB7485F0}"/>
              </a:ext>
            </a:extLst>
          </p:cNvPr>
          <p:cNvSpPr/>
          <p:nvPr/>
        </p:nvSpPr>
        <p:spPr>
          <a:xfrm>
            <a:off x="2854052" y="5517232"/>
            <a:ext cx="5400600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F66EE17-3AF1-4B56-A13C-5EDA38C2F161}"/>
              </a:ext>
            </a:extLst>
          </p:cNvPr>
          <p:cNvSpPr/>
          <p:nvPr/>
        </p:nvSpPr>
        <p:spPr>
          <a:xfrm>
            <a:off x="9190755" y="1556791"/>
            <a:ext cx="2576709" cy="16835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对话气泡: 矩形 23">
            <a:extLst>
              <a:ext uri="{FF2B5EF4-FFF2-40B4-BE49-F238E27FC236}">
                <a16:creationId xmlns:a16="http://schemas.microsoft.com/office/drawing/2014/main" id="{A236D404-FF64-44ED-A37C-608D1016E3BA}"/>
              </a:ext>
            </a:extLst>
          </p:cNvPr>
          <p:cNvSpPr/>
          <p:nvPr/>
        </p:nvSpPr>
        <p:spPr>
          <a:xfrm>
            <a:off x="2845674" y="4532661"/>
            <a:ext cx="2312634" cy="696539"/>
          </a:xfrm>
          <a:prstGeom prst="wedgeRectCallout">
            <a:avLst>
              <a:gd name="adj1" fmla="val 8884"/>
              <a:gd name="adj2" fmla="val 88254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笔记内容直接在原文中显示，方便阅读</a:t>
            </a:r>
          </a:p>
        </p:txBody>
      </p:sp>
      <p:sp>
        <p:nvSpPr>
          <p:cNvPr id="25" name="对话气泡: 矩形 24">
            <a:extLst>
              <a:ext uri="{FF2B5EF4-FFF2-40B4-BE49-F238E27FC236}">
                <a16:creationId xmlns:a16="http://schemas.microsoft.com/office/drawing/2014/main" id="{E7D3FE20-D797-46C7-BC66-141A15238D66}"/>
              </a:ext>
            </a:extLst>
          </p:cNvPr>
          <p:cNvSpPr/>
          <p:nvPr/>
        </p:nvSpPr>
        <p:spPr>
          <a:xfrm>
            <a:off x="1845940" y="2876477"/>
            <a:ext cx="2638938" cy="696539"/>
          </a:xfrm>
          <a:prstGeom prst="wedgeRectCallout">
            <a:avLst>
              <a:gd name="adj1" fmla="val -58279"/>
              <a:gd name="adj2" fmla="val 28909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笔记标签在目录中展示，支持导航定位跳转</a:t>
            </a:r>
          </a:p>
        </p:txBody>
      </p:sp>
      <p:sp>
        <p:nvSpPr>
          <p:cNvPr id="26" name="对话气泡: 矩形 25">
            <a:extLst>
              <a:ext uri="{FF2B5EF4-FFF2-40B4-BE49-F238E27FC236}">
                <a16:creationId xmlns:a16="http://schemas.microsoft.com/office/drawing/2014/main" id="{2600EE52-12AA-41B9-971B-6ACD885B590A}"/>
              </a:ext>
            </a:extLst>
          </p:cNvPr>
          <p:cNvSpPr/>
          <p:nvPr/>
        </p:nvSpPr>
        <p:spPr>
          <a:xfrm>
            <a:off x="9186568" y="3560817"/>
            <a:ext cx="2312634" cy="971844"/>
          </a:xfrm>
          <a:prstGeom prst="wedgeRectCallout">
            <a:avLst>
              <a:gd name="adj1" fmla="val 9426"/>
              <a:gd name="adj2" fmla="val -80789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所有笔记内容统一在“我的笔记”中管理和展示</a:t>
            </a:r>
          </a:p>
        </p:txBody>
      </p:sp>
    </p:spTree>
    <p:extLst>
      <p:ext uri="{BB962C8B-B14F-4D97-AF65-F5344CB8AC3E}">
        <p14:creationId xmlns:p14="http://schemas.microsoft.com/office/powerpoint/2010/main" val="13222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7D806747-38E5-4466-96C7-80C1EB6FC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44" y="1127290"/>
            <a:ext cx="9221377" cy="56938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15CA9A-4F02-49AC-92C1-BDDA7A9E4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48" y="2202122"/>
            <a:ext cx="7323809" cy="4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C2389EB-F17D-41B1-8FB6-7DF4459E1292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3">
            <a:extLst>
              <a:ext uri="{FF2B5EF4-FFF2-40B4-BE49-F238E27FC236}">
                <a16:creationId xmlns:a16="http://schemas.microsoft.com/office/drawing/2014/main" id="{27E4DF19-E3ED-4123-8A9E-EFECE73DD355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21" name="任意多边形 14">
              <a:extLst>
                <a:ext uri="{FF2B5EF4-FFF2-40B4-BE49-F238E27FC236}">
                  <a16:creationId xmlns:a16="http://schemas.microsoft.com/office/drawing/2014/main" id="{23316725-B52A-4FDB-AFE8-975D89BA0BFD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2" name="任意多边形 15">
              <a:extLst>
                <a:ext uri="{FF2B5EF4-FFF2-40B4-BE49-F238E27FC236}">
                  <a16:creationId xmlns:a16="http://schemas.microsoft.com/office/drawing/2014/main" id="{085E38EB-DA8A-4D69-9D56-448C163A2990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4" name="任意多边形 15">
                <a:extLst>
                  <a:ext uri="{FF2B5EF4-FFF2-40B4-BE49-F238E27FC236}">
                    <a16:creationId xmlns:a16="http://schemas.microsoft.com/office/drawing/2014/main" id="{F7644FB7-8589-4C98-8B08-03697A0AD0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" name="Text Box 18">
                <a:extLst>
                  <a:ext uri="{FF2B5EF4-FFF2-40B4-BE49-F238E27FC236}">
                    <a16:creationId xmlns:a16="http://schemas.microsoft.com/office/drawing/2014/main" id="{950F56C1-6B50-4B36-BFA6-B99A942986E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文本框 16">
              <a:extLst>
                <a:ext uri="{FF2B5EF4-FFF2-40B4-BE49-F238E27FC236}">
                  <a16:creationId xmlns:a16="http://schemas.microsoft.com/office/drawing/2014/main" id="{E9E233C7-9B94-4E47-ABB1-F62FDB587DAC}"/>
                </a:ext>
              </a:extLst>
            </p:cNvPr>
            <p:cNvSpPr txBox="1"/>
            <p:nvPr/>
          </p:nvSpPr>
          <p:spPr>
            <a:xfrm>
              <a:off x="796321" y="50533"/>
              <a:ext cx="902785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目录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矩形 3">
            <a:extLst>
              <a:ext uri="{FF2B5EF4-FFF2-40B4-BE49-F238E27FC236}">
                <a16:creationId xmlns:a16="http://schemas.microsoft.com/office/drawing/2014/main" id="{11CE7816-148D-44B4-8EC8-02E04583BC9E}"/>
              </a:ext>
            </a:extLst>
          </p:cNvPr>
          <p:cNvSpPr/>
          <p:nvPr/>
        </p:nvSpPr>
        <p:spPr>
          <a:xfrm>
            <a:off x="5760715" y="1274472"/>
            <a:ext cx="6166345" cy="5315263"/>
          </a:xfrm>
          <a:prstGeom prst="rect">
            <a:avLst/>
          </a:prstGeom>
          <a:solidFill>
            <a:srgbClr val="0070C0"/>
          </a:solidFill>
          <a:ln w="25400">
            <a:noFill/>
            <a:miter/>
          </a:ln>
        </p:spPr>
        <p:txBody>
          <a:bodyPr lIns="102870" tIns="51435" rIns="102870" bIns="51435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1600">
              <a:solidFill>
                <a:srgbClr val="262626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7" name="图片 2" descr="iblrak00648723.jpg">
            <a:extLst>
              <a:ext uri="{FF2B5EF4-FFF2-40B4-BE49-F238E27FC236}">
                <a16:creationId xmlns:a16="http://schemas.microsoft.com/office/drawing/2014/main" id="{4D57628A-EEA4-4FEE-B080-E3A0D02F04B9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rcRect t="4683"/>
          <a:stretch>
            <a:fillRect/>
          </a:stretch>
        </p:blipFill>
        <p:spPr>
          <a:xfrm>
            <a:off x="0" y="2079625"/>
            <a:ext cx="5241925" cy="296068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8" name="Text Box 7">
            <a:extLst>
              <a:ext uri="{FF2B5EF4-FFF2-40B4-BE49-F238E27FC236}">
                <a16:creationId xmlns:a16="http://schemas.microsoft.com/office/drawing/2014/main" id="{67DF7E39-8FD8-4B23-A293-CAD7BA12C9D9}"/>
              </a:ext>
            </a:extLst>
          </p:cNvPr>
          <p:cNvSpPr/>
          <p:nvPr/>
        </p:nvSpPr>
        <p:spPr>
          <a:xfrm>
            <a:off x="6209056" y="1988840"/>
            <a:ext cx="5645996" cy="332995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2870" tIns="51435" rIns="102870" bIns="51435">
            <a:spAutoFit/>
          </a:bodyPr>
          <a:lstStyle/>
          <a:p>
            <a:pPr marL="0" lvl="0" indent="0" eaLnBrk="0" hangingPunct="0">
              <a:lnSpc>
                <a:spcPct val="150000"/>
              </a:lnSpc>
              <a:buFont typeface="Calibri" panose="020F0502020204030204" pitchFamily="2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1. 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产品及研学背景</a:t>
            </a:r>
          </a:p>
          <a:p>
            <a:pPr marL="0" lvl="0" indent="0" eaLnBrk="0" hangingPunct="0">
              <a:lnSpc>
                <a:spcPct val="150000"/>
              </a:lnSpc>
              <a:buFont typeface="Calibri" panose="020F0502020204030204" pitchFamily="2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2.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认识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CNKI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研学平台</a:t>
            </a:r>
          </a:p>
          <a:p>
            <a:pPr marL="0" lvl="0" indent="0" eaLnBrk="0" hangingPunct="0">
              <a:lnSpc>
                <a:spcPct val="150000"/>
              </a:lnSpc>
              <a:buFont typeface="Calibri" panose="020F0502020204030204" pitchFamily="2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3. 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资料检索与专题研学</a:t>
            </a:r>
          </a:p>
          <a:p>
            <a:pPr marL="0" lvl="0" indent="0" eaLnBrk="0" hangingPunct="0">
              <a:lnSpc>
                <a:spcPct val="150000"/>
              </a:lnSpc>
              <a:buFont typeface="Calibri" panose="020F0502020204030204" pitchFamily="2" charset="0"/>
              <a:buNone/>
            </a:pPr>
            <a:r>
              <a:rPr lang="en-US" altLang="x-none" sz="3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4. 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在线创作与知识管理</a:t>
            </a:r>
            <a:endParaRPr lang="en-US" altLang="x-none" sz="36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3061DE79-F9CF-47BD-95B4-EF93CDB0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775" y="2564904"/>
            <a:ext cx="3393572" cy="1824657"/>
          </a:xfrm>
        </p:spPr>
        <p:txBody>
          <a:bodyPr vert="horz" wrap="square" lIns="102870" tIns="51435" rIns="102870" bIns="51435" anchor="ctr">
            <a:normAutofit/>
          </a:bodyPr>
          <a:lstStyle/>
          <a:p>
            <a:pPr eaLnBrk="1" hangingPunct="1"/>
            <a:r>
              <a:rPr lang="zh-CN" altLang="en-US" sz="5400" dirty="0">
                <a:solidFill>
                  <a:srgbClr val="0070C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目录</a:t>
            </a:r>
            <a:br>
              <a:rPr lang="zh-CN" altLang="en-US" sz="3200" dirty="0"/>
            </a:br>
            <a:r>
              <a:rPr lang="zh-CN" altLang="en-US" sz="3200" dirty="0"/>
              <a:t> </a:t>
            </a:r>
            <a:r>
              <a:rPr lang="en-US" altLang="x-none" sz="2700" b="0" dirty="0">
                <a:solidFill>
                  <a:srgbClr val="7F7F7F"/>
                </a:solidFill>
                <a:latin typeface="Impact" panose="020B0806030902050204" pitchFamily="2" charset="0"/>
                <a:sym typeface="Impact" panose="020B0806030902050204" pitchFamily="2" charset="0"/>
              </a:rPr>
              <a:t>CONTENTS</a:t>
            </a:r>
            <a:endParaRPr lang="zh-CN" altLang="en-US" sz="3200" b="0" dirty="0">
              <a:solidFill>
                <a:srgbClr val="7F7F7F"/>
              </a:solidFill>
              <a:latin typeface="Impact" panose="020B0806030902050204" pitchFamily="2" charset="0"/>
              <a:sym typeface="Impact" panose="020B080603090205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B82A0B0-F4E1-4311-B9CA-1964A05C2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278" y="1180147"/>
            <a:ext cx="9145016" cy="55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7455B286-B0A0-44EE-A36C-78730068988A}"/>
              </a:ext>
            </a:extLst>
          </p:cNvPr>
          <p:cNvSpPr/>
          <p:nvPr/>
        </p:nvSpPr>
        <p:spPr>
          <a:xfrm>
            <a:off x="1629916" y="2329180"/>
            <a:ext cx="4025900" cy="2194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00000"/>
              </a:lnSpc>
            </a:pPr>
            <a:r>
              <a:rPr lang="en-US" altLang="x-none" sz="13800" dirty="0">
                <a:solidFill>
                  <a:srgbClr val="0070C0"/>
                </a:solidFill>
                <a:latin typeface="华文琥珀" panose="02010800040101010101" charset="-122"/>
                <a:ea typeface="华文琥珀" panose="02010800040101010101" charset="-122"/>
                <a:sym typeface="Latha" panose="020B0604020202020204" pitchFamily="2" charset="0"/>
              </a:rPr>
              <a:t>[</a:t>
            </a:r>
            <a:r>
              <a:rPr lang="en-US" altLang="x-none" sz="13800" b="1" dirty="0">
                <a:solidFill>
                  <a:srgbClr val="0070C0"/>
                </a:solidFill>
                <a:latin typeface="等线" panose="02010600030101010101" charset="-122"/>
                <a:ea typeface="等线" panose="02010600030101010101" charset="-122"/>
                <a:sym typeface="Latha" panose="020B0604020202020204" pitchFamily="2" charset="0"/>
              </a:rPr>
              <a:t>4</a:t>
            </a:r>
            <a:r>
              <a:rPr lang="en-US" altLang="x-none" sz="13800" dirty="0">
                <a:solidFill>
                  <a:srgbClr val="0070C0"/>
                </a:solidFill>
                <a:latin typeface="华文琥珀" panose="02010800040101010101" charset="-122"/>
                <a:ea typeface="华文琥珀" panose="02010800040101010101" charset="-122"/>
                <a:sym typeface="Latha" panose="020B0604020202020204" pitchFamily="2" charset="0"/>
              </a:rPr>
              <a:t>]</a:t>
            </a: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D06985F8-D8EE-4CD0-A670-C5209AA37ED9}"/>
              </a:ext>
            </a:extLst>
          </p:cNvPr>
          <p:cNvSpPr/>
          <p:nvPr/>
        </p:nvSpPr>
        <p:spPr>
          <a:xfrm>
            <a:off x="4092783" y="2782570"/>
            <a:ext cx="7109639" cy="13849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在线创作与知识管理</a:t>
            </a:r>
          </a:p>
          <a:p>
            <a:pPr lvl="0"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pc="600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CNKI</a:t>
            </a:r>
            <a:r>
              <a:rPr lang="zh-CN" altLang="en-US" sz="2400" b="1" spc="600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中国知识基础设施工程</a:t>
            </a:r>
          </a:p>
        </p:txBody>
      </p:sp>
    </p:spTree>
    <p:extLst>
      <p:ext uri="{BB962C8B-B14F-4D97-AF65-F5344CB8AC3E}">
        <p14:creationId xmlns:p14="http://schemas.microsoft.com/office/powerpoint/2010/main" val="25379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00AB3C36-FB8F-48C1-BC9C-C31809AF3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711" y="1324249"/>
            <a:ext cx="9294150" cy="53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1EFB510-BD64-472B-BA71-78C39C9DE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91" y="1149387"/>
            <a:ext cx="11351442" cy="562690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D8DD95E-CD49-4CD3-8831-3FD17850E748}"/>
              </a:ext>
            </a:extLst>
          </p:cNvPr>
          <p:cNvSpPr/>
          <p:nvPr/>
        </p:nvSpPr>
        <p:spPr>
          <a:xfrm>
            <a:off x="418691" y="2420888"/>
            <a:ext cx="419137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87CF0D2-25BE-43D4-BECC-EE1DE9E7F382}"/>
              </a:ext>
            </a:extLst>
          </p:cNvPr>
          <p:cNvSpPr/>
          <p:nvPr/>
        </p:nvSpPr>
        <p:spPr>
          <a:xfrm>
            <a:off x="1341884" y="1180147"/>
            <a:ext cx="1224136" cy="4486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对话气泡: 矩形 6">
            <a:extLst>
              <a:ext uri="{FF2B5EF4-FFF2-40B4-BE49-F238E27FC236}">
                <a16:creationId xmlns:a16="http://schemas.microsoft.com/office/drawing/2014/main" id="{CB03C876-2F80-4D63-8D9E-876FEDBA082A}"/>
              </a:ext>
            </a:extLst>
          </p:cNvPr>
          <p:cNvSpPr/>
          <p:nvPr/>
        </p:nvSpPr>
        <p:spPr>
          <a:xfrm>
            <a:off x="2782044" y="1180147"/>
            <a:ext cx="1702834" cy="592669"/>
          </a:xfrm>
          <a:prstGeom prst="wedgeRectCallout">
            <a:avLst>
              <a:gd name="adj1" fmla="val -62850"/>
              <a:gd name="adj2" fmla="val 207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创建文档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E9361BA-473F-417E-8113-61A48554BBA8}"/>
              </a:ext>
            </a:extLst>
          </p:cNvPr>
          <p:cNvSpPr/>
          <p:nvPr/>
        </p:nvSpPr>
        <p:spPr>
          <a:xfrm>
            <a:off x="10201377" y="1742826"/>
            <a:ext cx="1224136" cy="4486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对话气泡: 矩形 20">
            <a:extLst>
              <a:ext uri="{FF2B5EF4-FFF2-40B4-BE49-F238E27FC236}">
                <a16:creationId xmlns:a16="http://schemas.microsoft.com/office/drawing/2014/main" id="{AD7825A9-011D-4043-839E-FEF712F3D276}"/>
              </a:ext>
            </a:extLst>
          </p:cNvPr>
          <p:cNvSpPr/>
          <p:nvPr/>
        </p:nvSpPr>
        <p:spPr>
          <a:xfrm>
            <a:off x="9550796" y="2315186"/>
            <a:ext cx="2114066" cy="648072"/>
          </a:xfrm>
          <a:prstGeom prst="wedgeRectCallout">
            <a:avLst>
              <a:gd name="adj1" fmla="val -14300"/>
              <a:gd name="adj2" fmla="val -67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上传个人模板</a:t>
            </a:r>
          </a:p>
        </p:txBody>
      </p:sp>
      <p:sp>
        <p:nvSpPr>
          <p:cNvPr id="22" name="对话气泡: 矩形 21">
            <a:extLst>
              <a:ext uri="{FF2B5EF4-FFF2-40B4-BE49-F238E27FC236}">
                <a16:creationId xmlns:a16="http://schemas.microsoft.com/office/drawing/2014/main" id="{E203BA49-CC7B-46C1-8074-278B9DD2DEC0}"/>
              </a:ext>
            </a:extLst>
          </p:cNvPr>
          <p:cNvSpPr/>
          <p:nvPr/>
        </p:nvSpPr>
        <p:spPr>
          <a:xfrm>
            <a:off x="5037379" y="3638804"/>
            <a:ext cx="1705105" cy="798308"/>
          </a:xfrm>
          <a:prstGeom prst="wedgeRectCallout">
            <a:avLst>
              <a:gd name="adj1" fmla="val -58738"/>
              <a:gd name="adj2" fmla="val 13511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或者点击空白模板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C198D6E-5D89-4A57-BA26-F2C844DEF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24" y="1184591"/>
            <a:ext cx="10750775" cy="55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3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AFD073A-D316-4A05-A346-E6BDBB74B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24" y="1153935"/>
            <a:ext cx="10118776" cy="55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5A1278F3-FC39-4546-9A3F-3C95E6A72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884" y="1141116"/>
            <a:ext cx="9073008" cy="56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A8EDF431-1565-4579-A682-A780B03D0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11" y="1120231"/>
            <a:ext cx="11555487" cy="568603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7C5205A-2C45-408C-916B-92415C64138E}"/>
              </a:ext>
            </a:extLst>
          </p:cNvPr>
          <p:cNvSpPr/>
          <p:nvPr/>
        </p:nvSpPr>
        <p:spPr>
          <a:xfrm>
            <a:off x="261764" y="3654549"/>
            <a:ext cx="504056" cy="5782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CDA684D-5DD7-40FE-B2C7-175AA04A20E7}"/>
              </a:ext>
            </a:extLst>
          </p:cNvPr>
          <p:cNvSpPr/>
          <p:nvPr/>
        </p:nvSpPr>
        <p:spPr>
          <a:xfrm>
            <a:off x="1125860" y="1664466"/>
            <a:ext cx="1512168" cy="44288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DB237DE3-30A7-421F-9326-80F59805D68C}"/>
              </a:ext>
            </a:extLst>
          </p:cNvPr>
          <p:cNvSpPr/>
          <p:nvPr/>
        </p:nvSpPr>
        <p:spPr>
          <a:xfrm>
            <a:off x="2854052" y="1556792"/>
            <a:ext cx="2520280" cy="4536504"/>
          </a:xfrm>
          <a:prstGeom prst="wedgeRectCallout">
            <a:avLst>
              <a:gd name="adj1" fmla="val -62458"/>
              <a:gd name="adj2" fmla="val -1453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阅读学习过程中创建的学习专题、创作的成果、笔记、文摘等内容都会保存在研学平台中，通过读者个人的账号可</a:t>
            </a:r>
            <a:r>
              <a:rPr lang="zh-CN" altLang="zh-CN" sz="2400" b="1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永久保存或转移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，可助力于读者管理自身知识资源，终身学习使用。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07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3464C9BE-1DC5-415B-9260-79161AAE583F}"/>
              </a:ext>
            </a:extLst>
          </p:cNvPr>
          <p:cNvGrpSpPr/>
          <p:nvPr/>
        </p:nvGrpSpPr>
        <p:grpSpPr>
          <a:xfrm>
            <a:off x="5321300" y="4110038"/>
            <a:ext cx="1581150" cy="0"/>
            <a:chOff x="0" y="0"/>
            <a:chExt cx="1581350" cy="1"/>
          </a:xfrm>
        </p:grpSpPr>
        <p:sp>
          <p:nvSpPr>
            <p:cNvPr id="22" name="直接连接符 34">
              <a:extLst>
                <a:ext uri="{FF2B5EF4-FFF2-40B4-BE49-F238E27FC236}">
                  <a16:creationId xmlns:a16="http://schemas.microsoft.com/office/drawing/2014/main" id="{FA6E9174-D2C6-4807-B391-D32677567D96}"/>
                </a:ext>
              </a:extLst>
            </p:cNvPr>
            <p:cNvSpPr/>
            <p:nvPr/>
          </p:nvSpPr>
          <p:spPr>
            <a:xfrm>
              <a:off x="574675" y="0"/>
              <a:ext cx="432000" cy="1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23" name="直接连接符 35">
              <a:extLst>
                <a:ext uri="{FF2B5EF4-FFF2-40B4-BE49-F238E27FC236}">
                  <a16:creationId xmlns:a16="http://schemas.microsoft.com/office/drawing/2014/main" id="{E08FBBCF-0926-455B-AEBF-66E09C31D764}"/>
                </a:ext>
              </a:extLst>
            </p:cNvPr>
            <p:cNvSpPr/>
            <p:nvPr/>
          </p:nvSpPr>
          <p:spPr>
            <a:xfrm>
              <a:off x="1149350" y="0"/>
              <a:ext cx="432000" cy="1"/>
            </a:xfrm>
            <a:prstGeom prst="line">
              <a:avLst/>
            </a:prstGeom>
            <a:ln w="19050" cap="flat" cmpd="sng">
              <a:solidFill>
                <a:srgbClr val="0CEEC8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24" name="直接连接符 36">
              <a:extLst>
                <a:ext uri="{FF2B5EF4-FFF2-40B4-BE49-F238E27FC236}">
                  <a16:creationId xmlns:a16="http://schemas.microsoft.com/office/drawing/2014/main" id="{40B0AB81-21B2-4AE9-BE80-0EEB6A7BEF53}"/>
                </a:ext>
              </a:extLst>
            </p:cNvPr>
            <p:cNvSpPr/>
            <p:nvPr/>
          </p:nvSpPr>
          <p:spPr>
            <a:xfrm>
              <a:off x="0" y="0"/>
              <a:ext cx="432000" cy="1"/>
            </a:xfrm>
            <a:prstGeom prst="line">
              <a:avLst/>
            </a:prstGeom>
            <a:ln w="19050" cap="flat" cmpd="sng">
              <a:solidFill>
                <a:srgbClr val="0CEEC8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25" name="文本框 3">
            <a:extLst>
              <a:ext uri="{FF2B5EF4-FFF2-40B4-BE49-F238E27FC236}">
                <a16:creationId xmlns:a16="http://schemas.microsoft.com/office/drawing/2014/main" id="{63A95B57-BE46-4310-BE82-382F496136F1}"/>
              </a:ext>
            </a:extLst>
          </p:cNvPr>
          <p:cNvSpPr/>
          <p:nvPr/>
        </p:nvSpPr>
        <p:spPr>
          <a:xfrm>
            <a:off x="1435100" y="2397125"/>
            <a:ext cx="935355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4800" dirty="0">
                <a:latin typeface="微软雅黑" panose="020B0503020204020204" charset="-122"/>
                <a:ea typeface="微软雅黑" panose="020B0503020204020204" charset="-122"/>
                <a:sym typeface="Aparajita" pitchFamily="34" charset="0"/>
              </a:rPr>
              <a:t>以上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zh-CN" sz="4800" dirty="0">
                <a:latin typeface="微软雅黑" panose="020B0503020204020204" charset="-122"/>
                <a:ea typeface="微软雅黑" panose="020B0503020204020204" charset="-122"/>
                <a:sym typeface="Aparajita" pitchFamily="34" charset="0"/>
              </a:rPr>
              <a:t>欢迎大家多提宝贵意见</a:t>
            </a:r>
          </a:p>
        </p:txBody>
      </p:sp>
      <p:sp>
        <p:nvSpPr>
          <p:cNvPr id="26" name="文本框 5">
            <a:extLst>
              <a:ext uri="{FF2B5EF4-FFF2-40B4-BE49-F238E27FC236}">
                <a16:creationId xmlns:a16="http://schemas.microsoft.com/office/drawing/2014/main" id="{B4F54C85-3BC8-4B83-9D2A-6D110C850D4F}"/>
              </a:ext>
            </a:extLst>
          </p:cNvPr>
          <p:cNvSpPr/>
          <p:nvPr/>
        </p:nvSpPr>
        <p:spPr>
          <a:xfrm>
            <a:off x="4207510" y="4917758"/>
            <a:ext cx="3810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Aparajita" pitchFamily="34" charset="0"/>
              </a:rPr>
              <a:t>整理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Aparajita" pitchFamily="34" charset="0"/>
              </a:rPr>
              <a:t>BY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Aparajita" pitchFamily="34" charset="0"/>
              </a:rPr>
              <a:t>郭鑫</a:t>
            </a:r>
          </a:p>
        </p:txBody>
      </p:sp>
      <p:pic>
        <p:nvPicPr>
          <p:cNvPr id="27" name="图片 5" descr="江苏知二维码">
            <a:extLst>
              <a:ext uri="{FF2B5EF4-FFF2-40B4-BE49-F238E27FC236}">
                <a16:creationId xmlns:a16="http://schemas.microsoft.com/office/drawing/2014/main" id="{9468FE3E-E718-4437-8608-F753B36BD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0575" y="4460875"/>
            <a:ext cx="2346325" cy="222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EF9D7FBC-8EFE-4D63-86D8-E6FE997FC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930" y="5453361"/>
            <a:ext cx="3420632" cy="12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更多知网产品使用技巧、论文选题技巧、期刊评价报告以及生活科普知识尽在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江苏知网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”</a:t>
            </a:r>
            <a:r>
              <a:rPr kumimoji="0" lang="zh-CN" alt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微信公众平台，敬请关注。谢谢！</a:t>
            </a:r>
          </a:p>
        </p:txBody>
      </p:sp>
      <p:sp>
        <p:nvSpPr>
          <p:cNvPr id="29" name="右箭头 15">
            <a:extLst>
              <a:ext uri="{FF2B5EF4-FFF2-40B4-BE49-F238E27FC236}">
                <a16:creationId xmlns:a16="http://schemas.microsoft.com/office/drawing/2014/main" id="{2CD99E64-775A-4C64-861E-28D7C5D4DAE6}"/>
              </a:ext>
            </a:extLst>
          </p:cNvPr>
          <p:cNvSpPr/>
          <p:nvPr/>
        </p:nvSpPr>
        <p:spPr>
          <a:xfrm>
            <a:off x="8278982" y="4732385"/>
            <a:ext cx="708054" cy="64610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8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sp>
        <p:nvSpPr>
          <p:cNvPr id="26" name="矩形 3">
            <a:extLst>
              <a:ext uri="{FF2B5EF4-FFF2-40B4-BE49-F238E27FC236}">
                <a16:creationId xmlns:a16="http://schemas.microsoft.com/office/drawing/2014/main" id="{D76B961E-F930-473F-BA40-33C6E2428C89}"/>
              </a:ext>
            </a:extLst>
          </p:cNvPr>
          <p:cNvSpPr/>
          <p:nvPr/>
        </p:nvSpPr>
        <p:spPr>
          <a:xfrm>
            <a:off x="4635818" y="2762885"/>
            <a:ext cx="5570756" cy="13849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产品及研学背景</a:t>
            </a:r>
          </a:p>
          <a:p>
            <a:pPr lvl="0"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r>
              <a:rPr lang="en-US" altLang="zh-CN" sz="2400" b="1" spc="600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CNKI</a:t>
            </a:r>
            <a:r>
              <a:rPr lang="zh-CN" altLang="en-US" sz="2400" b="1" spc="600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中国知识基础设施工程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7455B286-B0A0-44EE-A36C-78730068988A}"/>
              </a:ext>
            </a:extLst>
          </p:cNvPr>
          <p:cNvSpPr/>
          <p:nvPr/>
        </p:nvSpPr>
        <p:spPr>
          <a:xfrm>
            <a:off x="2191385" y="2329180"/>
            <a:ext cx="4025900" cy="2194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00000"/>
              </a:lnSpc>
            </a:pPr>
            <a:r>
              <a:rPr lang="en-US" altLang="x-none" sz="13800" dirty="0">
                <a:solidFill>
                  <a:srgbClr val="0070C0"/>
                </a:solidFill>
                <a:latin typeface="华文琥珀" panose="02010800040101010101" charset="-122"/>
                <a:ea typeface="华文琥珀" panose="02010800040101010101" charset="-122"/>
                <a:sym typeface="Latha" panose="020B0604020202020204" pitchFamily="2" charset="0"/>
              </a:rPr>
              <a:t>[</a:t>
            </a:r>
            <a:r>
              <a:rPr lang="en-US" altLang="x-none" sz="13800" b="1" dirty="0">
                <a:solidFill>
                  <a:srgbClr val="0070C0"/>
                </a:solidFill>
                <a:latin typeface="等线" panose="02010600030101010101" charset="-122"/>
                <a:ea typeface="等线" panose="02010600030101010101" charset="-122"/>
                <a:sym typeface="Latha" panose="020B0604020202020204" pitchFamily="2" charset="0"/>
              </a:rPr>
              <a:t>1</a:t>
            </a:r>
            <a:r>
              <a:rPr lang="en-US" altLang="x-none" sz="13800" dirty="0">
                <a:solidFill>
                  <a:srgbClr val="0070C0"/>
                </a:solidFill>
                <a:latin typeface="华文琥珀" panose="02010800040101010101" charset="-122"/>
                <a:ea typeface="华文琥珀" panose="02010800040101010101" charset="-122"/>
                <a:sym typeface="Latha" panose="020B0604020202020204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849B7787-B0D0-4657-B817-7699F8F2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0"/>
            <a:ext cx="8001000" cy="255428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defRPr/>
            </a:pPr>
            <a:r>
              <a:rPr lang="en-US" altLang="zh-CN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   CNKI </a:t>
            </a:r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是以实现全社会知识信息资源共享为目标的国家信息化重点工程，被国家科技部等五部委确定为“国家级重点新产品重中之重”项目。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altLang="zh-CN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 CNKI </a:t>
            </a:r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工程于1995年正式立项，在政府及社会各界多方努力下，建成了世界上全文信息量规模最大的“</a:t>
            </a:r>
            <a:r>
              <a:rPr lang="en-US" altLang="zh-CN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CNKI</a:t>
            </a:r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数字图书馆”。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79219E6-FD90-4573-8FBB-DCA84426E8A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447800"/>
            <a:ext cx="6934200" cy="990600"/>
            <a:chOff x="0" y="0"/>
            <a:chExt cx="3984" cy="912"/>
          </a:xfrm>
        </p:grpSpPr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4FD0E094-3CA4-4F2D-82F6-6F410EC2C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50000">
                  <a:srgbClr val="DDDDDD"/>
                </a:gs>
                <a:gs pos="100000">
                  <a:srgbClr val="EEEEEE"/>
                </a:gs>
              </a:gsLst>
              <a:lin ang="189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8C14B4E-6B61-43B0-A803-21979577B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" y="84"/>
              <a:ext cx="768" cy="746"/>
              <a:chOff x="0" y="0"/>
              <a:chExt cx="768" cy="746"/>
            </a:xfrm>
          </p:grpSpPr>
          <p:sp>
            <p:nvSpPr>
              <p:cNvPr id="16" name="AutoShape 14">
                <a:extLst>
                  <a:ext uri="{FF2B5EF4-FFF2-40B4-BE49-F238E27FC236}">
                    <a16:creationId xmlns:a16="http://schemas.microsoft.com/office/drawing/2014/main" id="{3A57BDE2-1FD9-4641-BC7C-1A451D9F2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7DA85"/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22492BD7-862F-4925-909D-C182024D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83" cy="373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9E2A2"/>
                  </a:gs>
                  <a:gs pos="100000">
                    <a:schemeClr val="folHlink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Text Box 16">
                <a:extLst>
                  <a:ext uri="{FF2B5EF4-FFF2-40B4-BE49-F238E27FC236}">
                    <a16:creationId xmlns:a16="http://schemas.microsoft.com/office/drawing/2014/main" id="{F01FFF69-EF92-4AF4-8240-E41C893A9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" y="185"/>
                <a:ext cx="312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一</a:t>
                </a:r>
              </a:p>
            </p:txBody>
          </p:sp>
        </p:grp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2BA951FF-DFEF-4761-ACA6-9C0DCD4EC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26"/>
              <a:ext cx="292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B0801"/>
                  </a:solidFill>
                  <a:latin typeface="Arial" panose="020B0604020202020204" pitchFamily="34" charset="0"/>
                  <a:ea typeface="楷体_GB2312"/>
                  <a:cs typeface="楷体_GB2312"/>
                </a:rPr>
                <a:t>中国知识基础设施工程</a:t>
              </a:r>
              <a:r>
                <a:rPr lang="zh-CN" altLang="en-US" sz="2400" b="1">
                  <a:solidFill>
                    <a:schemeClr val="tx2"/>
                  </a:solidFill>
                  <a:latin typeface="Arial" panose="020B0604020202020204" pitchFamily="34" charset="0"/>
                </a:rPr>
                <a:t>        </a:t>
              </a:r>
              <a:r>
                <a:rPr lang="en-US" altLang="zh-CN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CNKI </a:t>
              </a:r>
            </a:p>
            <a:p>
              <a:r>
                <a:rPr lang="en-US" altLang="zh-CN" b="1">
                  <a:solidFill>
                    <a:srgbClr val="DCA60E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zh-CN">
                  <a:solidFill>
                    <a:schemeClr val="tx2"/>
                  </a:solidFill>
                  <a:latin typeface="Arial" panose="020B0604020202020204" pitchFamily="34" charset="0"/>
                </a:rPr>
                <a:t>hina </a:t>
              </a:r>
              <a:r>
                <a:rPr lang="en-US" altLang="zh-CN" b="1">
                  <a:solidFill>
                    <a:srgbClr val="DCA60E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zh-CN">
                  <a:solidFill>
                    <a:schemeClr val="tx2"/>
                  </a:solidFill>
                  <a:latin typeface="Arial" panose="020B0604020202020204" pitchFamily="34" charset="0"/>
                </a:rPr>
                <a:t>ational </a:t>
              </a:r>
              <a:r>
                <a:rPr lang="en-US" altLang="zh-CN" b="1">
                  <a:solidFill>
                    <a:srgbClr val="DCA60E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zh-CN">
                  <a:solidFill>
                    <a:schemeClr val="tx2"/>
                  </a:solidFill>
                  <a:latin typeface="Arial" panose="020B0604020202020204" pitchFamily="34" charset="0"/>
                </a:rPr>
                <a:t>nowledge </a:t>
              </a:r>
              <a:r>
                <a:rPr lang="en-US" altLang="zh-CN" b="1">
                  <a:solidFill>
                    <a:srgbClr val="DCA60E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zh-CN">
                  <a:solidFill>
                    <a:schemeClr val="tx2"/>
                  </a:solidFill>
                  <a:latin typeface="Arial" panose="020B0604020202020204" pitchFamily="34" charset="0"/>
                </a:rPr>
                <a:t>nfrastructure</a:t>
              </a:r>
            </a:p>
          </p:txBody>
        </p: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C2389EB-F17D-41B1-8FB6-7DF4459E1292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3">
            <a:extLst>
              <a:ext uri="{FF2B5EF4-FFF2-40B4-BE49-F238E27FC236}">
                <a16:creationId xmlns:a16="http://schemas.microsoft.com/office/drawing/2014/main" id="{27E4DF19-E3ED-4123-8A9E-EFECE73DD355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21" name="任意多边形 14">
              <a:extLst>
                <a:ext uri="{FF2B5EF4-FFF2-40B4-BE49-F238E27FC236}">
                  <a16:creationId xmlns:a16="http://schemas.microsoft.com/office/drawing/2014/main" id="{23316725-B52A-4FDB-AFE8-975D89BA0BFD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2" name="任意多边形 15">
              <a:extLst>
                <a:ext uri="{FF2B5EF4-FFF2-40B4-BE49-F238E27FC236}">
                  <a16:creationId xmlns:a16="http://schemas.microsoft.com/office/drawing/2014/main" id="{085E38EB-DA8A-4D69-9D56-448C163A2990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4" name="任意多边形 15">
                <a:extLst>
                  <a:ext uri="{FF2B5EF4-FFF2-40B4-BE49-F238E27FC236}">
                    <a16:creationId xmlns:a16="http://schemas.microsoft.com/office/drawing/2014/main" id="{F7644FB7-8589-4C98-8B08-03697A0AD0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" name="Text Box 18">
                <a:extLst>
                  <a:ext uri="{FF2B5EF4-FFF2-40B4-BE49-F238E27FC236}">
                    <a16:creationId xmlns:a16="http://schemas.microsoft.com/office/drawing/2014/main" id="{950F56C1-6B50-4B36-BFA6-B99A942986E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文本框 16">
              <a:extLst>
                <a:ext uri="{FF2B5EF4-FFF2-40B4-BE49-F238E27FC236}">
                  <a16:creationId xmlns:a16="http://schemas.microsoft.com/office/drawing/2014/main" id="{E9E233C7-9B94-4E47-ABB1-F62FDB587DAC}"/>
                </a:ext>
              </a:extLst>
            </p:cNvPr>
            <p:cNvSpPr txBox="1"/>
            <p:nvPr/>
          </p:nvSpPr>
          <p:spPr>
            <a:xfrm>
              <a:off x="796321" y="50533"/>
              <a:ext cx="2698097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产品及研学背景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3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C2389EB-F17D-41B1-8FB6-7DF4459E1292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3">
            <a:extLst>
              <a:ext uri="{FF2B5EF4-FFF2-40B4-BE49-F238E27FC236}">
                <a16:creationId xmlns:a16="http://schemas.microsoft.com/office/drawing/2014/main" id="{27E4DF19-E3ED-4123-8A9E-EFECE73DD355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21" name="任意多边形 14">
              <a:extLst>
                <a:ext uri="{FF2B5EF4-FFF2-40B4-BE49-F238E27FC236}">
                  <a16:creationId xmlns:a16="http://schemas.microsoft.com/office/drawing/2014/main" id="{23316725-B52A-4FDB-AFE8-975D89BA0BFD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2" name="任意多边形 15">
              <a:extLst>
                <a:ext uri="{FF2B5EF4-FFF2-40B4-BE49-F238E27FC236}">
                  <a16:creationId xmlns:a16="http://schemas.microsoft.com/office/drawing/2014/main" id="{085E38EB-DA8A-4D69-9D56-448C163A2990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4" name="任意多边形 15">
                <a:extLst>
                  <a:ext uri="{FF2B5EF4-FFF2-40B4-BE49-F238E27FC236}">
                    <a16:creationId xmlns:a16="http://schemas.microsoft.com/office/drawing/2014/main" id="{F7644FB7-8589-4C98-8B08-03697A0AD0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" name="Text Box 18">
                <a:extLst>
                  <a:ext uri="{FF2B5EF4-FFF2-40B4-BE49-F238E27FC236}">
                    <a16:creationId xmlns:a16="http://schemas.microsoft.com/office/drawing/2014/main" id="{950F56C1-6B50-4B36-BFA6-B99A942986E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文本框 16">
              <a:extLst>
                <a:ext uri="{FF2B5EF4-FFF2-40B4-BE49-F238E27FC236}">
                  <a16:creationId xmlns:a16="http://schemas.microsoft.com/office/drawing/2014/main" id="{E9E233C7-9B94-4E47-ABB1-F62FDB587DAC}"/>
                </a:ext>
              </a:extLst>
            </p:cNvPr>
            <p:cNvSpPr txBox="1"/>
            <p:nvPr/>
          </p:nvSpPr>
          <p:spPr>
            <a:xfrm>
              <a:off x="796321" y="50533"/>
              <a:ext cx="2698097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产品及研学背景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6056A7C-2493-48C6-BE65-E1B243988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203" y="1268760"/>
            <a:ext cx="10155777" cy="5324587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7F6C1D13-67BD-481C-B723-8936C32F8F65}"/>
              </a:ext>
            </a:extLst>
          </p:cNvPr>
          <p:cNvSpPr/>
          <p:nvPr/>
        </p:nvSpPr>
        <p:spPr>
          <a:xfrm>
            <a:off x="2638028" y="1772816"/>
            <a:ext cx="2016224" cy="6480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知识资源</a:t>
            </a:r>
          </a:p>
        </p:txBody>
      </p:sp>
    </p:spTree>
    <p:extLst>
      <p:ext uri="{BB962C8B-B14F-4D97-AF65-F5344CB8AC3E}">
        <p14:creationId xmlns:p14="http://schemas.microsoft.com/office/powerpoint/2010/main" val="16791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8EBA251-B002-49CD-9068-8A63E7BA833B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13">
            <a:extLst>
              <a:ext uri="{FF2B5EF4-FFF2-40B4-BE49-F238E27FC236}">
                <a16:creationId xmlns:a16="http://schemas.microsoft.com/office/drawing/2014/main" id="{4DE871A6-5AA7-477A-8399-D53AEA7C6089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50" name="任意多边形 14">
              <a:extLst>
                <a:ext uri="{FF2B5EF4-FFF2-40B4-BE49-F238E27FC236}">
                  <a16:creationId xmlns:a16="http://schemas.microsoft.com/office/drawing/2014/main" id="{9223EF3A-0AFA-4916-ADF4-C0C983247BF0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1" name="任意多边形 15">
              <a:extLst>
                <a:ext uri="{FF2B5EF4-FFF2-40B4-BE49-F238E27FC236}">
                  <a16:creationId xmlns:a16="http://schemas.microsoft.com/office/drawing/2014/main" id="{32E466CB-90FA-4E24-BED2-A92B450A3000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53" name="任意多边形 15">
                <a:extLst>
                  <a:ext uri="{FF2B5EF4-FFF2-40B4-BE49-F238E27FC236}">
                    <a16:creationId xmlns:a16="http://schemas.microsoft.com/office/drawing/2014/main" id="{D66CAC9A-792A-4B2D-BFED-2CAFB4061E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4" name="Text Box 18">
                <a:extLst>
                  <a:ext uri="{FF2B5EF4-FFF2-40B4-BE49-F238E27FC236}">
                    <a16:creationId xmlns:a16="http://schemas.microsoft.com/office/drawing/2014/main" id="{27CEEB23-E7C7-4C04-84C0-5C2E24AD1B1C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2" name="文本框 16">
              <a:extLst>
                <a:ext uri="{FF2B5EF4-FFF2-40B4-BE49-F238E27FC236}">
                  <a16:creationId xmlns:a16="http://schemas.microsoft.com/office/drawing/2014/main" id="{9F10BAF5-3B3C-4085-8F67-8FDB5CF4BCE3}"/>
                </a:ext>
              </a:extLst>
            </p:cNvPr>
            <p:cNvSpPr txBox="1"/>
            <p:nvPr/>
          </p:nvSpPr>
          <p:spPr>
            <a:xfrm>
              <a:off x="796321" y="50533"/>
              <a:ext cx="2698097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产品及研学背景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B06450D-F1AC-4CBA-85E7-D959660DB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1268760"/>
            <a:ext cx="8852181" cy="52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0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FF83C7E4-C8E9-416C-AE8C-E7551FD6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398" y="3362832"/>
            <a:ext cx="7488832" cy="576064"/>
          </a:xfrm>
        </p:spPr>
        <p:txBody>
          <a:bodyPr>
            <a:normAutofit/>
          </a:bodyPr>
          <a:lstStyle/>
          <a:p>
            <a:pPr marL="3175" indent="0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知识服务 </a:t>
            </a:r>
            <a:r>
              <a:rPr lang="en-US" altLang="zh-CN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=  </a:t>
            </a:r>
            <a:r>
              <a:rPr lang="zh-CN" altLang="en-US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内容</a:t>
            </a:r>
            <a:r>
              <a:rPr lang="en-US" altLang="zh-CN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/</a:t>
            </a:r>
            <a:r>
              <a:rPr lang="zh-CN" altLang="en-US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知识  </a:t>
            </a:r>
            <a:r>
              <a:rPr lang="en-US" altLang="zh-CN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+  </a:t>
            </a:r>
            <a:r>
              <a:rPr lang="zh-CN" altLang="en-US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工具</a:t>
            </a:r>
          </a:p>
        </p:txBody>
      </p:sp>
      <p:sp>
        <p:nvSpPr>
          <p:cNvPr id="20" name="椭圆形标注 4">
            <a:extLst>
              <a:ext uri="{FF2B5EF4-FFF2-40B4-BE49-F238E27FC236}">
                <a16:creationId xmlns:a16="http://schemas.microsoft.com/office/drawing/2014/main" id="{B40A5FA5-2577-4B96-BE77-889BAC360EE1}"/>
              </a:ext>
            </a:extLst>
          </p:cNvPr>
          <p:cNvSpPr/>
          <p:nvPr/>
        </p:nvSpPr>
        <p:spPr>
          <a:xfrm>
            <a:off x="4683050" y="1592411"/>
            <a:ext cx="1703387" cy="1152525"/>
          </a:xfrm>
          <a:prstGeom prst="wedgeEllipseCallout">
            <a:avLst>
              <a:gd name="adj1" fmla="val 164543"/>
              <a:gd name="adj2" fmla="val 101302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椭圆形标注 11">
            <a:extLst>
              <a:ext uri="{FF2B5EF4-FFF2-40B4-BE49-F238E27FC236}">
                <a16:creationId xmlns:a16="http://schemas.microsoft.com/office/drawing/2014/main" id="{65536495-A6EB-4137-B3C4-CA2AC08479F5}"/>
              </a:ext>
            </a:extLst>
          </p:cNvPr>
          <p:cNvSpPr/>
          <p:nvPr/>
        </p:nvSpPr>
        <p:spPr>
          <a:xfrm>
            <a:off x="4683050" y="1565423"/>
            <a:ext cx="1703387" cy="1152525"/>
          </a:xfrm>
          <a:prstGeom prst="wedgeEllipseCallout">
            <a:avLst>
              <a:gd name="adj1" fmla="val 65062"/>
              <a:gd name="adj2" fmla="val 10042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出版商</a:t>
            </a:r>
          </a:p>
        </p:txBody>
      </p:sp>
      <p:pic>
        <p:nvPicPr>
          <p:cNvPr id="22" name="Picture 2" descr="C:\Users\Shawn (Xuehai) Ma\AppData\Local\Temp\mx3AA18.png">
            <a:extLst>
              <a:ext uri="{FF2B5EF4-FFF2-40B4-BE49-F238E27FC236}">
                <a16:creationId xmlns:a16="http://schemas.microsoft.com/office/drawing/2014/main" id="{F8B1E16E-9142-4EC5-930B-A33CF98C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725" y="5062686"/>
            <a:ext cx="873125" cy="319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olfram|Alpha computational knowledge engine">
            <a:extLst>
              <a:ext uri="{FF2B5EF4-FFF2-40B4-BE49-F238E27FC236}">
                <a16:creationId xmlns:a16="http://schemas.microsoft.com/office/drawing/2014/main" id="{1FC28841-8EFD-464B-A84C-48B4A5F0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87" y="5589736"/>
            <a:ext cx="3022600" cy="452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BD98A0D-2FE1-4E3D-9CC6-AA8F44F3A110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8872462" y="3964136"/>
            <a:ext cx="1266825" cy="10985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E4D514E-47A0-4387-A029-FE8450939734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8702600" y="3964136"/>
            <a:ext cx="966787" cy="16256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6" name="Picture 5">
            <a:extLst>
              <a:ext uri="{FF2B5EF4-FFF2-40B4-BE49-F238E27FC236}">
                <a16:creationId xmlns:a16="http://schemas.microsoft.com/office/drawing/2014/main" id="{A7AAFD72-84CF-4638-A3A4-4D829034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50" y="5062686"/>
            <a:ext cx="1084262" cy="30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79B49C0B-7698-4A09-888D-62B8E5C7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75" y="4654698"/>
            <a:ext cx="552450" cy="33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8" descr="C:\Users\Shawn (Xuehai) Ma\AppData\Local\Temp\mx36FA8.png">
            <a:extLst>
              <a:ext uri="{FF2B5EF4-FFF2-40B4-BE49-F238E27FC236}">
                <a16:creationId xmlns:a16="http://schemas.microsoft.com/office/drawing/2014/main" id="{FB4FB331-EE9E-4538-B606-B05B7FFA6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50" y="4654698"/>
            <a:ext cx="695325" cy="34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6F19698-25D1-4FEC-A6C1-6A6EA545A788}"/>
              </a:ext>
            </a:extLst>
          </p:cNvPr>
          <p:cNvCxnSpPr>
            <a:cxnSpLocks/>
          </p:cNvCxnSpPr>
          <p:nvPr/>
        </p:nvCxnSpPr>
        <p:spPr>
          <a:xfrm flipV="1">
            <a:off x="5767312" y="3964136"/>
            <a:ext cx="588963" cy="5095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4CEF73E-BF15-4889-AF67-4F0A328305C2}"/>
              </a:ext>
            </a:extLst>
          </p:cNvPr>
          <p:cNvCxnSpPr>
            <a:cxnSpLocks/>
          </p:cNvCxnSpPr>
          <p:nvPr/>
        </p:nvCxnSpPr>
        <p:spPr>
          <a:xfrm flipV="1">
            <a:off x="5922887" y="3964136"/>
            <a:ext cx="2305050" cy="5095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" name="Picture 9">
            <a:extLst>
              <a:ext uri="{FF2B5EF4-FFF2-40B4-BE49-F238E27FC236}">
                <a16:creationId xmlns:a16="http://schemas.microsoft.com/office/drawing/2014/main" id="{0769287A-C5F6-43A5-AB10-C92DFFEA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00" y="5572273"/>
            <a:ext cx="1290637" cy="60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F4E0C76D-2753-4FCB-8C4C-B2A73D0E30AA}"/>
              </a:ext>
            </a:extLst>
          </p:cNvPr>
          <p:cNvCxnSpPr>
            <a:stCxn id="31" idx="0"/>
          </p:cNvCxnSpPr>
          <p:nvPr/>
        </p:nvCxnSpPr>
        <p:spPr>
          <a:xfrm flipV="1">
            <a:off x="6707112" y="3964136"/>
            <a:ext cx="1670050" cy="16081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1818298-901B-4664-B27E-CE9331E98F27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6559475" y="3964136"/>
            <a:ext cx="147637" cy="16081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EA3D41B8-C658-4990-ABB5-3F4F2CA72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12" y="5446861"/>
            <a:ext cx="1789113" cy="36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专业知识论坛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5" name="Picture 11" descr="中国知网">
            <a:extLst>
              <a:ext uri="{FF2B5EF4-FFF2-40B4-BE49-F238E27FC236}">
                <a16:creationId xmlns:a16="http://schemas.microsoft.com/office/drawing/2014/main" id="{AFD1D83B-61E5-40EF-94B8-F30D776B2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00" y="1409848"/>
            <a:ext cx="1368425" cy="306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WikipediA">
            <a:extLst>
              <a:ext uri="{FF2B5EF4-FFF2-40B4-BE49-F238E27FC236}">
                <a16:creationId xmlns:a16="http://schemas.microsoft.com/office/drawing/2014/main" id="{3D415B1F-1DAF-46D9-81BC-0CE020C2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37" y="4924573"/>
            <a:ext cx="1657350" cy="285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99AD5B83-DDDE-44BB-A0D7-4CFC343EE15D}"/>
              </a:ext>
            </a:extLst>
          </p:cNvPr>
          <p:cNvCxnSpPr>
            <a:stCxn id="36" idx="0"/>
          </p:cNvCxnSpPr>
          <p:nvPr/>
        </p:nvCxnSpPr>
        <p:spPr>
          <a:xfrm flipH="1" flipV="1">
            <a:off x="7075412" y="3964136"/>
            <a:ext cx="1193800" cy="9604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21" descr="http://zyfw.whlib.gov.cn/uploadfile/20121220/100456.jpg">
            <a:extLst>
              <a:ext uri="{FF2B5EF4-FFF2-40B4-BE49-F238E27FC236}">
                <a16:creationId xmlns:a16="http://schemas.microsoft.com/office/drawing/2014/main" id="{81E6C928-3699-473F-8A10-33652BA5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75" y="1878161"/>
            <a:ext cx="896937" cy="473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AA31AE6-0F77-415D-BAB4-7EBCB03872E5}"/>
              </a:ext>
            </a:extLst>
          </p:cNvPr>
          <p:cNvCxnSpPr>
            <a:cxnSpLocks/>
          </p:cNvCxnSpPr>
          <p:nvPr/>
        </p:nvCxnSpPr>
        <p:spPr>
          <a:xfrm flipH="1">
            <a:off x="6891262" y="2138511"/>
            <a:ext cx="2154238" cy="12239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3D23DBF7-D804-40EB-A534-CE3438AE2333}"/>
              </a:ext>
            </a:extLst>
          </p:cNvPr>
          <p:cNvCxnSpPr>
            <a:cxnSpLocks/>
          </p:cNvCxnSpPr>
          <p:nvPr/>
        </p:nvCxnSpPr>
        <p:spPr>
          <a:xfrm flipH="1">
            <a:off x="8554962" y="2168673"/>
            <a:ext cx="882650" cy="11938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" name="Picture 25" descr="C:\Users\Shawn (Xuehai) Ma\AppData\Local\Temp\mx3DB85.png">
            <a:extLst>
              <a:ext uri="{FF2B5EF4-FFF2-40B4-BE49-F238E27FC236}">
                <a16:creationId xmlns:a16="http://schemas.microsoft.com/office/drawing/2014/main" id="{FB3340B5-FD35-4864-9DA0-99B19C2F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50" y="6237436"/>
            <a:ext cx="1077913" cy="21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椭圆形标注 28">
            <a:extLst>
              <a:ext uri="{FF2B5EF4-FFF2-40B4-BE49-F238E27FC236}">
                <a16:creationId xmlns:a16="http://schemas.microsoft.com/office/drawing/2014/main" id="{3EC4775D-CFF8-464A-B770-78C1862AA62A}"/>
              </a:ext>
            </a:extLst>
          </p:cNvPr>
          <p:cNvSpPr/>
          <p:nvPr/>
        </p:nvSpPr>
        <p:spPr>
          <a:xfrm>
            <a:off x="6891262" y="1771798"/>
            <a:ext cx="1306513" cy="777875"/>
          </a:xfrm>
          <a:prstGeom prst="wedgeEllipseCallout">
            <a:avLst>
              <a:gd name="adj1" fmla="val 70626"/>
              <a:gd name="adj2" fmla="val 148524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图书馆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ED46139D-D3DF-4CD3-8DC6-FFE0C0A8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8" b="27005"/>
          <a:stretch>
            <a:fillRect/>
          </a:stretch>
        </p:blipFill>
        <p:spPr bwMode="auto">
          <a:xfrm>
            <a:off x="10096425" y="2984648"/>
            <a:ext cx="1089025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68E42A19-6AF3-4580-BBEE-4E56289BC8B5}"/>
              </a:ext>
            </a:extLst>
          </p:cNvPr>
          <p:cNvCxnSpPr>
            <a:stCxn id="36" idx="0"/>
          </p:cNvCxnSpPr>
          <p:nvPr/>
        </p:nvCxnSpPr>
        <p:spPr>
          <a:xfrm flipV="1">
            <a:off x="8269212" y="3964136"/>
            <a:ext cx="285750" cy="9604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5" name="Picture 3">
            <a:extLst>
              <a:ext uri="{FF2B5EF4-FFF2-40B4-BE49-F238E27FC236}">
                <a16:creationId xmlns:a16="http://schemas.microsoft.com/office/drawing/2014/main" id="{F9ABE852-87EE-4B39-B424-53144AE80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5" b="18369"/>
          <a:stretch>
            <a:fillRect/>
          </a:stretch>
        </p:blipFill>
        <p:spPr bwMode="auto">
          <a:xfrm>
            <a:off x="9971012" y="3481536"/>
            <a:ext cx="15240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61FDBE18-FE84-4B82-A88B-66015DE950F0}"/>
              </a:ext>
            </a:extLst>
          </p:cNvPr>
          <p:cNvCxnSpPr>
            <a:cxnSpLocks/>
          </p:cNvCxnSpPr>
          <p:nvPr/>
        </p:nvCxnSpPr>
        <p:spPr>
          <a:xfrm flipH="1">
            <a:off x="8872462" y="3173561"/>
            <a:ext cx="1098550" cy="3937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B9303513-8B25-450D-BCE3-3A6FB0FA2E49}"/>
              </a:ext>
            </a:extLst>
          </p:cNvPr>
          <p:cNvCxnSpPr>
            <a:stCxn id="45" idx="1"/>
          </p:cNvCxnSpPr>
          <p:nvPr/>
        </p:nvCxnSpPr>
        <p:spPr>
          <a:xfrm flipH="1" flipV="1">
            <a:off x="8872462" y="3700611"/>
            <a:ext cx="1098550" cy="1428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8EBA251-B002-49CD-9068-8A63E7BA833B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13">
            <a:extLst>
              <a:ext uri="{FF2B5EF4-FFF2-40B4-BE49-F238E27FC236}">
                <a16:creationId xmlns:a16="http://schemas.microsoft.com/office/drawing/2014/main" id="{4DE871A6-5AA7-477A-8399-D53AEA7C6089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50" name="任意多边形 14">
              <a:extLst>
                <a:ext uri="{FF2B5EF4-FFF2-40B4-BE49-F238E27FC236}">
                  <a16:creationId xmlns:a16="http://schemas.microsoft.com/office/drawing/2014/main" id="{9223EF3A-0AFA-4916-ADF4-C0C983247BF0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1" name="任意多边形 15">
              <a:extLst>
                <a:ext uri="{FF2B5EF4-FFF2-40B4-BE49-F238E27FC236}">
                  <a16:creationId xmlns:a16="http://schemas.microsoft.com/office/drawing/2014/main" id="{32E466CB-90FA-4E24-BED2-A92B450A3000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53" name="任意多边形 15">
                <a:extLst>
                  <a:ext uri="{FF2B5EF4-FFF2-40B4-BE49-F238E27FC236}">
                    <a16:creationId xmlns:a16="http://schemas.microsoft.com/office/drawing/2014/main" id="{D66CAC9A-792A-4B2D-BFED-2CAFB4061E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4" name="Text Box 18">
                <a:extLst>
                  <a:ext uri="{FF2B5EF4-FFF2-40B4-BE49-F238E27FC236}">
                    <a16:creationId xmlns:a16="http://schemas.microsoft.com/office/drawing/2014/main" id="{27CEEB23-E7C7-4C04-84C0-5C2E24AD1B1C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2" name="文本框 16">
              <a:extLst>
                <a:ext uri="{FF2B5EF4-FFF2-40B4-BE49-F238E27FC236}">
                  <a16:creationId xmlns:a16="http://schemas.microsoft.com/office/drawing/2014/main" id="{9F10BAF5-3B3C-4085-8F67-8FDB5CF4BCE3}"/>
                </a:ext>
              </a:extLst>
            </p:cNvPr>
            <p:cNvSpPr txBox="1"/>
            <p:nvPr/>
          </p:nvSpPr>
          <p:spPr>
            <a:xfrm>
              <a:off x="796321" y="50533"/>
              <a:ext cx="2698097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产品及研学背景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0F05C6BD-30D5-4229-A6DC-7155F869B0C5}"/>
              </a:ext>
            </a:extLst>
          </p:cNvPr>
          <p:cNvSpPr/>
          <p:nvPr/>
        </p:nvSpPr>
        <p:spPr>
          <a:xfrm>
            <a:off x="592202" y="3977457"/>
            <a:ext cx="2818982" cy="27035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我们每天都在主动获取大量知识信息，其中大量都是错误甚至垃圾讯息！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如何才能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的获取想要的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讯息？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https://ss1.bdstatic.com/70cFvXSh_Q1YnxGkpoWK1HF6hhy/it/u=2878752350,323602373&amp;fm=200&amp;gp=0.jpg">
            <a:extLst>
              <a:ext uri="{FF2B5EF4-FFF2-40B4-BE49-F238E27FC236}">
                <a16:creationId xmlns:a16="http://schemas.microsoft.com/office/drawing/2014/main" id="{BB361FFA-4A26-490D-976D-220F9F34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5" y="1340768"/>
            <a:ext cx="2829829" cy="263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4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7455B286-B0A0-44EE-A36C-78730068988A}"/>
              </a:ext>
            </a:extLst>
          </p:cNvPr>
          <p:cNvSpPr/>
          <p:nvPr/>
        </p:nvSpPr>
        <p:spPr>
          <a:xfrm>
            <a:off x="1629916" y="2329180"/>
            <a:ext cx="4025900" cy="2194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00000"/>
              </a:lnSpc>
            </a:pPr>
            <a:r>
              <a:rPr lang="en-US" altLang="x-none" sz="13800" dirty="0">
                <a:solidFill>
                  <a:srgbClr val="0070C0"/>
                </a:solidFill>
                <a:latin typeface="华文琥珀" panose="02010800040101010101" charset="-122"/>
                <a:ea typeface="华文琥珀" panose="02010800040101010101" charset="-122"/>
                <a:sym typeface="Latha" panose="020B0604020202020204" pitchFamily="2" charset="0"/>
              </a:rPr>
              <a:t>[</a:t>
            </a:r>
            <a:r>
              <a:rPr lang="en-US" altLang="x-none" sz="13800" b="1" dirty="0">
                <a:solidFill>
                  <a:srgbClr val="0070C0"/>
                </a:solidFill>
                <a:latin typeface="等线" panose="02010600030101010101" charset="-122"/>
                <a:ea typeface="等线" panose="02010600030101010101" charset="-122"/>
                <a:sym typeface="Latha" panose="020B0604020202020204" pitchFamily="2" charset="0"/>
              </a:rPr>
              <a:t>2</a:t>
            </a:r>
            <a:r>
              <a:rPr lang="en-US" altLang="x-none" sz="13800" dirty="0">
                <a:solidFill>
                  <a:srgbClr val="0070C0"/>
                </a:solidFill>
                <a:latin typeface="华文琥珀" panose="02010800040101010101" charset="-122"/>
                <a:ea typeface="华文琥珀" panose="02010800040101010101" charset="-122"/>
                <a:sym typeface="Latha" panose="020B0604020202020204" pitchFamily="2" charset="0"/>
              </a:rPr>
              <a:t>]</a:t>
            </a: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D06985F8-D8EE-4CD0-A670-C5209AA37ED9}"/>
              </a:ext>
            </a:extLst>
          </p:cNvPr>
          <p:cNvSpPr/>
          <p:nvPr/>
        </p:nvSpPr>
        <p:spPr>
          <a:xfrm>
            <a:off x="4092783" y="2782570"/>
            <a:ext cx="6763390" cy="13849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认识</a:t>
            </a:r>
            <a:r>
              <a:rPr lang="en-US" altLang="zh-CN" sz="6000" b="1" dirty="0">
                <a:solidFill>
                  <a:srgbClr val="0070C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CNKI</a:t>
            </a:r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研学平台</a:t>
            </a:r>
          </a:p>
          <a:p>
            <a:pPr lvl="0"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r>
              <a:rPr lang="en-US" altLang="zh-CN" sz="2400" b="1" spc="600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CNKI</a:t>
            </a:r>
            <a:r>
              <a:rPr lang="zh-CN" altLang="en-US" sz="2400" b="1" spc="600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中国知识基础设施工程</a:t>
            </a:r>
          </a:p>
        </p:txBody>
      </p:sp>
    </p:spTree>
    <p:extLst>
      <p:ext uri="{BB962C8B-B14F-4D97-AF65-F5344CB8AC3E}">
        <p14:creationId xmlns:p14="http://schemas.microsoft.com/office/powerpoint/2010/main" val="33034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F010C489-E531-4BFA-900F-7CAD4E1D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20896" r="9842" b="30789"/>
          <a:stretch>
            <a:fillRect/>
          </a:stretch>
        </p:blipFill>
        <p:spPr>
          <a:xfrm>
            <a:off x="9806623" y="36830"/>
            <a:ext cx="2226310" cy="85598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039A29-1123-491F-A3EC-9FEFE72F796D}"/>
              </a:ext>
            </a:extLst>
          </p:cNvPr>
          <p:cNvCxnSpPr/>
          <p:nvPr/>
        </p:nvCxnSpPr>
        <p:spPr>
          <a:xfrm flipH="1">
            <a:off x="8890" y="996315"/>
            <a:ext cx="12174220" cy="19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9985A28D-46C7-4726-BBD5-61064F5BD0D1}"/>
              </a:ext>
            </a:extLst>
          </p:cNvPr>
          <p:cNvGrpSpPr/>
          <p:nvPr/>
        </p:nvGrpSpPr>
        <p:grpSpPr>
          <a:xfrm>
            <a:off x="292735" y="138113"/>
            <a:ext cx="5734051" cy="676275"/>
            <a:chOff x="0" y="-15165"/>
            <a:chExt cx="5733886" cy="675053"/>
          </a:xfrm>
        </p:grpSpPr>
        <p:sp>
          <p:nvSpPr>
            <p:cNvPr id="14" name="任意多边形 14">
              <a:extLst>
                <a:ext uri="{FF2B5EF4-FFF2-40B4-BE49-F238E27FC236}">
                  <a16:creationId xmlns:a16="http://schemas.microsoft.com/office/drawing/2014/main" id="{1E14A84A-A827-4C94-87E8-3202171323A5}"/>
                </a:ext>
              </a:extLst>
            </p:cNvPr>
            <p:cNvSpPr/>
            <p:nvPr/>
          </p:nvSpPr>
          <p:spPr>
            <a:xfrm>
              <a:off x="0" y="0"/>
              <a:ext cx="5733886" cy="65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41264" y="0"/>
                </a:cxn>
                <a:cxn ang="0">
                  <a:pos x="13141264" y="320972"/>
                </a:cxn>
                <a:cxn ang="0">
                  <a:pos x="1767543" y="320972"/>
                </a:cxn>
                <a:cxn ang="0">
                  <a:pos x="481807" y="216724"/>
                </a:cxn>
                <a:cxn ang="0">
                  <a:pos x="0" y="0"/>
                </a:cxn>
              </a:cxnLst>
              <a:rect l="0" t="0" r="0" b="0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任意多边形 15">
              <a:extLst>
                <a:ext uri="{FF2B5EF4-FFF2-40B4-BE49-F238E27FC236}">
                  <a16:creationId xmlns:a16="http://schemas.microsoft.com/office/drawing/2014/main" id="{F280B542-2BDD-4039-BB2A-E9CF265EB862}"/>
                </a:ext>
              </a:extLst>
            </p:cNvPr>
            <p:cNvGrpSpPr/>
            <p:nvPr/>
          </p:nvGrpSpPr>
          <p:grpSpPr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" name="任意多边形 15">
                <a:extLst>
                  <a:ext uri="{FF2B5EF4-FFF2-40B4-BE49-F238E27FC236}">
                    <a16:creationId xmlns:a16="http://schemas.microsoft.com/office/drawing/2014/main" id="{5F793C19-C1F9-48F6-B676-88937B9FF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181856" cy="6522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0E00AFB2-2AAD-4120-A467-DC0381179DF1}"/>
                  </a:ext>
                </a:extLst>
              </p:cNvPr>
              <p:cNvSpPr txBox="1"/>
              <p:nvPr/>
            </p:nvSpPr>
            <p:spPr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C35FDB49-58EA-4ABB-83E9-5ED25AE558B9}"/>
                </a:ext>
              </a:extLst>
            </p:cNvPr>
            <p:cNvSpPr txBox="1"/>
            <p:nvPr/>
          </p:nvSpPr>
          <p:spPr>
            <a:xfrm>
              <a:off x="689089" y="50533"/>
              <a:ext cx="2486506" cy="522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CNKI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研学平台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7A9B067-58F5-42D9-A093-2C254E1445F0}"/>
              </a:ext>
            </a:extLst>
          </p:cNvPr>
          <p:cNvGrpSpPr/>
          <p:nvPr/>
        </p:nvGrpSpPr>
        <p:grpSpPr>
          <a:xfrm>
            <a:off x="900548" y="2070189"/>
            <a:ext cx="4353560" cy="846455"/>
            <a:chOff x="686" y="3021"/>
            <a:chExt cx="6856" cy="1333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A83463F-2A9C-4C30-B075-AE96932302E2}"/>
                </a:ext>
              </a:extLst>
            </p:cNvPr>
            <p:cNvGrpSpPr/>
            <p:nvPr/>
          </p:nvGrpSpPr>
          <p:grpSpPr>
            <a:xfrm>
              <a:off x="686" y="3021"/>
              <a:ext cx="3685" cy="957"/>
              <a:chOff x="1531993" y="1839835"/>
              <a:chExt cx="2340000" cy="607751"/>
            </a:xfrm>
            <a:solidFill>
              <a:srgbClr val="0070C0"/>
            </a:solidFill>
          </p:grpSpPr>
          <p:sp>
            <p:nvSpPr>
              <p:cNvPr id="23" name="Chevron 44">
                <a:extLst>
                  <a:ext uri="{FF2B5EF4-FFF2-40B4-BE49-F238E27FC236}">
                    <a16:creationId xmlns:a16="http://schemas.microsoft.com/office/drawing/2014/main" id="{10ED958E-D9F3-40CD-AEB5-CB277520E421}"/>
                  </a:ext>
                </a:extLst>
              </p:cNvPr>
              <p:cNvSpPr/>
              <p:nvPr/>
            </p:nvSpPr>
            <p:spPr>
              <a:xfrm>
                <a:off x="1531993" y="1839835"/>
                <a:ext cx="2340000" cy="607751"/>
              </a:xfrm>
              <a:prstGeom prst="chevron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36BB471-9570-4729-AD77-B6D81098F6AF}"/>
                  </a:ext>
                </a:extLst>
              </p:cNvPr>
              <p:cNvSpPr txBox="1"/>
              <p:nvPr/>
            </p:nvSpPr>
            <p:spPr>
              <a:xfrm>
                <a:off x="1764403" y="1913495"/>
                <a:ext cx="1875155" cy="46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文献获取</a:t>
                </a: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35B2C12-BF35-4A40-9CB0-284D824A3773}"/>
                </a:ext>
              </a:extLst>
            </p:cNvPr>
            <p:cNvSpPr/>
            <p:nvPr/>
          </p:nvSpPr>
          <p:spPr>
            <a:xfrm>
              <a:off x="3860" y="3021"/>
              <a:ext cx="3682" cy="13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检索</a:t>
              </a: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→</a:t>
              </a:r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下载</a:t>
              </a:r>
              <a:r>
                <a:rPr lang="en-US" altLang="zh-CN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→</a:t>
              </a:r>
            </a:p>
            <a:p>
              <a:pPr algn="r"/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安装阅读器</a:t>
              </a:r>
              <a:r>
                <a:rPr lang="en-US" altLang="zh-CN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→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阅读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82439FD-77E1-47BE-8BC8-937CF53BBE32}"/>
              </a:ext>
            </a:extLst>
          </p:cNvPr>
          <p:cNvGrpSpPr/>
          <p:nvPr/>
        </p:nvGrpSpPr>
        <p:grpSpPr>
          <a:xfrm>
            <a:off x="6925428" y="2070189"/>
            <a:ext cx="4353560" cy="846455"/>
            <a:chOff x="686" y="3021"/>
            <a:chExt cx="6856" cy="1333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0167C1EB-7CF3-433A-B290-A266DD039B20}"/>
                </a:ext>
              </a:extLst>
            </p:cNvPr>
            <p:cNvGrpSpPr/>
            <p:nvPr/>
          </p:nvGrpSpPr>
          <p:grpSpPr>
            <a:xfrm>
              <a:off x="686" y="3021"/>
              <a:ext cx="3685" cy="957"/>
              <a:chOff x="1531993" y="1839835"/>
              <a:chExt cx="2340000" cy="607751"/>
            </a:xfrm>
            <a:solidFill>
              <a:srgbClr val="0070C0"/>
            </a:solidFill>
          </p:grpSpPr>
          <p:sp>
            <p:nvSpPr>
              <p:cNvPr id="28" name="Chevron 44">
                <a:extLst>
                  <a:ext uri="{FF2B5EF4-FFF2-40B4-BE49-F238E27FC236}">
                    <a16:creationId xmlns:a16="http://schemas.microsoft.com/office/drawing/2014/main" id="{3F666EB7-3A22-4F04-9E50-B53B9CD7C373}"/>
                  </a:ext>
                </a:extLst>
              </p:cNvPr>
              <p:cNvSpPr/>
              <p:nvPr/>
            </p:nvSpPr>
            <p:spPr>
              <a:xfrm>
                <a:off x="1531993" y="1839835"/>
                <a:ext cx="2340000" cy="607751"/>
              </a:xfrm>
              <a:prstGeom prst="chevron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F8DFFCBB-A4E9-4928-8826-10A81A7DDF69}"/>
                  </a:ext>
                </a:extLst>
              </p:cNvPr>
              <p:cNvSpPr txBox="1"/>
              <p:nvPr/>
            </p:nvSpPr>
            <p:spPr>
              <a:xfrm>
                <a:off x="1764403" y="1913495"/>
                <a:ext cx="1875155" cy="46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文献获取</a:t>
                </a:r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84E94E8-2082-41A3-BC25-82AC11FA08F3}"/>
                </a:ext>
              </a:extLst>
            </p:cNvPr>
            <p:cNvSpPr/>
            <p:nvPr/>
          </p:nvSpPr>
          <p:spPr>
            <a:xfrm>
              <a:off x="3860" y="3021"/>
              <a:ext cx="3682" cy="13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检索</a:t>
              </a: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→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阅读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0DC7FD9-1D6E-4B56-84B8-EB685F22FDC0}"/>
              </a:ext>
            </a:extLst>
          </p:cNvPr>
          <p:cNvGrpSpPr/>
          <p:nvPr/>
        </p:nvGrpSpPr>
        <p:grpSpPr>
          <a:xfrm>
            <a:off x="900548" y="3070949"/>
            <a:ext cx="4353560" cy="846455"/>
            <a:chOff x="686" y="3021"/>
            <a:chExt cx="6856" cy="1333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5A45635-FA51-464F-A069-DA20486420FB}"/>
                </a:ext>
              </a:extLst>
            </p:cNvPr>
            <p:cNvGrpSpPr/>
            <p:nvPr/>
          </p:nvGrpSpPr>
          <p:grpSpPr>
            <a:xfrm>
              <a:off x="686" y="3021"/>
              <a:ext cx="3685" cy="957"/>
              <a:chOff x="1531993" y="1839835"/>
              <a:chExt cx="2340000" cy="607751"/>
            </a:xfrm>
            <a:solidFill>
              <a:srgbClr val="0070C0"/>
            </a:solidFill>
          </p:grpSpPr>
          <p:sp>
            <p:nvSpPr>
              <p:cNvPr id="33" name="Chevron 44">
                <a:extLst>
                  <a:ext uri="{FF2B5EF4-FFF2-40B4-BE49-F238E27FC236}">
                    <a16:creationId xmlns:a16="http://schemas.microsoft.com/office/drawing/2014/main" id="{A2198171-0AF7-41C4-B13F-553F54409AEF}"/>
                  </a:ext>
                </a:extLst>
              </p:cNvPr>
              <p:cNvSpPr/>
              <p:nvPr/>
            </p:nvSpPr>
            <p:spPr>
              <a:xfrm>
                <a:off x="1531993" y="1839835"/>
                <a:ext cx="2340000" cy="607751"/>
              </a:xfrm>
              <a:prstGeom prst="chevron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EDA99F1-C981-4171-BF5B-D680BE82A30D}"/>
                  </a:ext>
                </a:extLst>
              </p:cNvPr>
              <p:cNvSpPr txBox="1"/>
              <p:nvPr/>
            </p:nvSpPr>
            <p:spPr>
              <a:xfrm>
                <a:off x="1764403" y="1913495"/>
                <a:ext cx="1875155" cy="46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文献阅读</a:t>
                </a: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E0AF037-1A75-4D0D-A345-0DBDFDA22A9A}"/>
                </a:ext>
              </a:extLst>
            </p:cNvPr>
            <p:cNvSpPr/>
            <p:nvPr/>
          </p:nvSpPr>
          <p:spPr>
            <a:xfrm>
              <a:off x="3860" y="3021"/>
              <a:ext cx="3682" cy="13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0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静态、版式化的阅读方式</a:t>
              </a:r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体验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94DB6C2-CF5D-4A47-9B25-4A35F081A0E5}"/>
              </a:ext>
            </a:extLst>
          </p:cNvPr>
          <p:cNvGrpSpPr/>
          <p:nvPr/>
        </p:nvGrpSpPr>
        <p:grpSpPr>
          <a:xfrm>
            <a:off x="6925428" y="3070949"/>
            <a:ext cx="4353560" cy="846455"/>
            <a:chOff x="686" y="3021"/>
            <a:chExt cx="6856" cy="133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4BB1F525-8703-4B43-AFFB-9863CDA07931}"/>
                </a:ext>
              </a:extLst>
            </p:cNvPr>
            <p:cNvGrpSpPr/>
            <p:nvPr/>
          </p:nvGrpSpPr>
          <p:grpSpPr>
            <a:xfrm>
              <a:off x="686" y="3021"/>
              <a:ext cx="3685" cy="957"/>
              <a:chOff x="1531993" y="1839835"/>
              <a:chExt cx="2340000" cy="607751"/>
            </a:xfrm>
            <a:solidFill>
              <a:srgbClr val="0070C0"/>
            </a:solidFill>
          </p:grpSpPr>
          <p:sp>
            <p:nvSpPr>
              <p:cNvPr id="38" name="Chevron 44">
                <a:extLst>
                  <a:ext uri="{FF2B5EF4-FFF2-40B4-BE49-F238E27FC236}">
                    <a16:creationId xmlns:a16="http://schemas.microsoft.com/office/drawing/2014/main" id="{DB14944B-59F8-47DE-9C5E-D04FA1E09A6C}"/>
                  </a:ext>
                </a:extLst>
              </p:cNvPr>
              <p:cNvSpPr/>
              <p:nvPr/>
            </p:nvSpPr>
            <p:spPr>
              <a:xfrm>
                <a:off x="1531993" y="1839835"/>
                <a:ext cx="2340000" cy="607751"/>
              </a:xfrm>
              <a:prstGeom prst="chevron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1DE305B-0C4E-4FE3-9E74-033D63D2DB36}"/>
                  </a:ext>
                </a:extLst>
              </p:cNvPr>
              <p:cNvSpPr txBox="1"/>
              <p:nvPr/>
            </p:nvSpPr>
            <p:spPr>
              <a:xfrm>
                <a:off x="1764403" y="1913495"/>
                <a:ext cx="1875155" cy="46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文献阅读</a:t>
                </a: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48083BC-A842-4E1A-813D-1DD50702959A}"/>
                </a:ext>
              </a:extLst>
            </p:cNvPr>
            <p:cNvSpPr/>
            <p:nvPr/>
          </p:nvSpPr>
          <p:spPr>
            <a:xfrm>
              <a:off x="3860" y="3021"/>
              <a:ext cx="3682" cy="13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流式、有机、图谱化的增强阅读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FB83A02-9A1B-42B8-AA73-BF3D9D28CC14}"/>
              </a:ext>
            </a:extLst>
          </p:cNvPr>
          <p:cNvGrpSpPr/>
          <p:nvPr/>
        </p:nvGrpSpPr>
        <p:grpSpPr>
          <a:xfrm>
            <a:off x="900548" y="4059009"/>
            <a:ext cx="4353560" cy="846455"/>
            <a:chOff x="686" y="3021"/>
            <a:chExt cx="6856" cy="1333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AD541B3-5DE2-48B2-A143-73D7C6A967C2}"/>
                </a:ext>
              </a:extLst>
            </p:cNvPr>
            <p:cNvGrpSpPr/>
            <p:nvPr/>
          </p:nvGrpSpPr>
          <p:grpSpPr>
            <a:xfrm>
              <a:off x="686" y="3021"/>
              <a:ext cx="3685" cy="957"/>
              <a:chOff x="1531993" y="1839835"/>
              <a:chExt cx="2340000" cy="607751"/>
            </a:xfrm>
            <a:solidFill>
              <a:srgbClr val="0070C0"/>
            </a:solidFill>
          </p:grpSpPr>
          <p:sp>
            <p:nvSpPr>
              <p:cNvPr id="43" name="Chevron 44">
                <a:extLst>
                  <a:ext uri="{FF2B5EF4-FFF2-40B4-BE49-F238E27FC236}">
                    <a16:creationId xmlns:a16="http://schemas.microsoft.com/office/drawing/2014/main" id="{AE571D6E-E8E9-40A1-9B58-6C24602C48BF}"/>
                  </a:ext>
                </a:extLst>
              </p:cNvPr>
              <p:cNvSpPr/>
              <p:nvPr/>
            </p:nvSpPr>
            <p:spPr>
              <a:xfrm>
                <a:off x="1531993" y="1839835"/>
                <a:ext cx="2340000" cy="607751"/>
              </a:xfrm>
              <a:prstGeom prst="chevron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4B372FB-7E22-410D-80DC-9B13C3FEFEC2}"/>
                  </a:ext>
                </a:extLst>
              </p:cNvPr>
              <p:cNvSpPr txBox="1"/>
              <p:nvPr/>
            </p:nvSpPr>
            <p:spPr>
              <a:xfrm>
                <a:off x="1764403" y="1913495"/>
                <a:ext cx="1875155" cy="46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知识提炼</a:t>
                </a:r>
              </a:p>
            </p:txBody>
          </p:sp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C0036CD-3E12-4903-AD9C-7C0BB05B7DAE}"/>
                </a:ext>
              </a:extLst>
            </p:cNvPr>
            <p:cNvSpPr/>
            <p:nvPr/>
          </p:nvSpPr>
          <p:spPr>
            <a:xfrm>
              <a:off x="3860" y="3021"/>
              <a:ext cx="3682" cy="13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受限于格式</a:t>
              </a: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→</a:t>
              </a:r>
            </a:p>
            <a:p>
              <a:pPr algn="r"/>
              <a:r>
                <a:rPr 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额外花钱、花时间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E64EA87-20A5-4AAB-A35E-01D46D379939}"/>
              </a:ext>
            </a:extLst>
          </p:cNvPr>
          <p:cNvGrpSpPr/>
          <p:nvPr/>
        </p:nvGrpSpPr>
        <p:grpSpPr>
          <a:xfrm>
            <a:off x="900548" y="5044529"/>
            <a:ext cx="4353560" cy="1120775"/>
            <a:chOff x="686" y="3021"/>
            <a:chExt cx="6856" cy="1765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A6DE004B-0B7C-45E1-A8F7-2DB5F2689490}"/>
                </a:ext>
              </a:extLst>
            </p:cNvPr>
            <p:cNvGrpSpPr/>
            <p:nvPr/>
          </p:nvGrpSpPr>
          <p:grpSpPr>
            <a:xfrm>
              <a:off x="686" y="3021"/>
              <a:ext cx="3685" cy="957"/>
              <a:chOff x="1531993" y="1839835"/>
              <a:chExt cx="2340000" cy="607751"/>
            </a:xfrm>
            <a:solidFill>
              <a:srgbClr val="0070C0"/>
            </a:solidFill>
          </p:grpSpPr>
          <p:sp>
            <p:nvSpPr>
              <p:cNvPr id="48" name="Chevron 44">
                <a:extLst>
                  <a:ext uri="{FF2B5EF4-FFF2-40B4-BE49-F238E27FC236}">
                    <a16:creationId xmlns:a16="http://schemas.microsoft.com/office/drawing/2014/main" id="{CA9819AB-3312-493F-B177-631BFA16A478}"/>
                  </a:ext>
                </a:extLst>
              </p:cNvPr>
              <p:cNvSpPr/>
              <p:nvPr/>
            </p:nvSpPr>
            <p:spPr>
              <a:xfrm>
                <a:off x="1531993" y="1839835"/>
                <a:ext cx="2340000" cy="607751"/>
              </a:xfrm>
              <a:prstGeom prst="chevron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864EAD5E-DE73-41A7-A77A-9128EE2CA5B3}"/>
                  </a:ext>
                </a:extLst>
              </p:cNvPr>
              <p:cNvSpPr txBox="1"/>
              <p:nvPr/>
            </p:nvSpPr>
            <p:spPr>
              <a:xfrm>
                <a:off x="1764403" y="1913495"/>
                <a:ext cx="1875155" cy="46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成果产出</a:t>
                </a:r>
              </a:p>
            </p:txBody>
          </p:sp>
        </p:grp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DDF0934-D35B-4527-8DC7-C535BFB8D53E}"/>
                </a:ext>
              </a:extLst>
            </p:cNvPr>
            <p:cNvSpPr/>
            <p:nvPr/>
          </p:nvSpPr>
          <p:spPr>
            <a:xfrm>
              <a:off x="3860" y="3021"/>
              <a:ext cx="3682" cy="17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手动编辑、平台切换、引用关系输入、查找投稿入口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16A43DE-576F-47CC-8896-299B064EFB12}"/>
              </a:ext>
            </a:extLst>
          </p:cNvPr>
          <p:cNvGrpSpPr/>
          <p:nvPr/>
        </p:nvGrpSpPr>
        <p:grpSpPr>
          <a:xfrm>
            <a:off x="6925428" y="4059009"/>
            <a:ext cx="4353560" cy="846455"/>
            <a:chOff x="686" y="3021"/>
            <a:chExt cx="6856" cy="1333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4010BE5C-655B-4BC9-9BFB-6EFDE99B7F4C}"/>
                </a:ext>
              </a:extLst>
            </p:cNvPr>
            <p:cNvGrpSpPr/>
            <p:nvPr/>
          </p:nvGrpSpPr>
          <p:grpSpPr>
            <a:xfrm>
              <a:off x="686" y="3021"/>
              <a:ext cx="3685" cy="957"/>
              <a:chOff x="1531993" y="1839835"/>
              <a:chExt cx="2340000" cy="607751"/>
            </a:xfrm>
            <a:solidFill>
              <a:srgbClr val="0070C0"/>
            </a:solidFill>
          </p:grpSpPr>
          <p:sp>
            <p:nvSpPr>
              <p:cNvPr id="53" name="Chevron 44">
                <a:extLst>
                  <a:ext uri="{FF2B5EF4-FFF2-40B4-BE49-F238E27FC236}">
                    <a16:creationId xmlns:a16="http://schemas.microsoft.com/office/drawing/2014/main" id="{EEE17001-AA38-4FBF-8C1A-A37BB1C7E158}"/>
                  </a:ext>
                </a:extLst>
              </p:cNvPr>
              <p:cNvSpPr/>
              <p:nvPr/>
            </p:nvSpPr>
            <p:spPr>
              <a:xfrm>
                <a:off x="1531993" y="1839835"/>
                <a:ext cx="2340000" cy="607751"/>
              </a:xfrm>
              <a:prstGeom prst="chevron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5A8303B-F1B2-404E-BA5E-CA9F257E1AF2}"/>
                  </a:ext>
                </a:extLst>
              </p:cNvPr>
              <p:cNvSpPr txBox="1"/>
              <p:nvPr/>
            </p:nvSpPr>
            <p:spPr>
              <a:xfrm>
                <a:off x="1764403" y="1913495"/>
                <a:ext cx="1875155" cy="46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知识提炼</a:t>
                </a:r>
              </a:p>
            </p:txBody>
          </p:sp>
        </p:grp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DEA5988B-53F8-482B-9C90-06349FC6A76C}"/>
                </a:ext>
              </a:extLst>
            </p:cNvPr>
            <p:cNvSpPr/>
            <p:nvPr/>
          </p:nvSpPr>
          <p:spPr>
            <a:xfrm>
              <a:off x="3860" y="3021"/>
              <a:ext cx="3682" cy="13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</a:t>
              </a: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XML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碎片化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/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笔记、标签、图谱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4A8A8DE-83B7-4CF3-AA1A-6873DC329ADC}"/>
              </a:ext>
            </a:extLst>
          </p:cNvPr>
          <p:cNvGrpSpPr/>
          <p:nvPr/>
        </p:nvGrpSpPr>
        <p:grpSpPr>
          <a:xfrm>
            <a:off x="6925428" y="5044529"/>
            <a:ext cx="4353560" cy="1120775"/>
            <a:chOff x="686" y="3021"/>
            <a:chExt cx="6856" cy="1765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F766083F-5074-4E88-9082-D121F50C11A5}"/>
                </a:ext>
              </a:extLst>
            </p:cNvPr>
            <p:cNvGrpSpPr/>
            <p:nvPr/>
          </p:nvGrpSpPr>
          <p:grpSpPr>
            <a:xfrm>
              <a:off x="686" y="3021"/>
              <a:ext cx="3685" cy="957"/>
              <a:chOff x="1531993" y="1839835"/>
              <a:chExt cx="2340000" cy="607751"/>
            </a:xfrm>
            <a:solidFill>
              <a:srgbClr val="0070C0"/>
            </a:solidFill>
          </p:grpSpPr>
          <p:sp>
            <p:nvSpPr>
              <p:cNvPr id="58" name="Chevron 44">
                <a:extLst>
                  <a:ext uri="{FF2B5EF4-FFF2-40B4-BE49-F238E27FC236}">
                    <a16:creationId xmlns:a16="http://schemas.microsoft.com/office/drawing/2014/main" id="{304B95A9-C3BB-4F75-BF90-4B5703DF2D13}"/>
                  </a:ext>
                </a:extLst>
              </p:cNvPr>
              <p:cNvSpPr/>
              <p:nvPr/>
            </p:nvSpPr>
            <p:spPr>
              <a:xfrm>
                <a:off x="1531993" y="1839835"/>
                <a:ext cx="2340000" cy="607751"/>
              </a:xfrm>
              <a:prstGeom prst="chevron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68A1FB8-E593-4072-BD16-116265D96F7D}"/>
                  </a:ext>
                </a:extLst>
              </p:cNvPr>
              <p:cNvSpPr txBox="1"/>
              <p:nvPr/>
            </p:nvSpPr>
            <p:spPr>
              <a:xfrm>
                <a:off x="1764403" y="1913495"/>
                <a:ext cx="1875155" cy="46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成果产出</a:t>
                </a:r>
              </a:p>
            </p:txBody>
          </p:sp>
        </p:grp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29EF038-0B79-4C75-84EC-3217AEA8B7B3}"/>
                </a:ext>
              </a:extLst>
            </p:cNvPr>
            <p:cNvSpPr/>
            <p:nvPr/>
          </p:nvSpPr>
          <p:spPr>
            <a:xfrm>
              <a:off x="3860" y="3021"/>
              <a:ext cx="3682" cy="17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0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在线创作</a:t>
              </a:r>
              <a:r>
                <a: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、素材利用、引用关系</a:t>
              </a:r>
              <a:r>
                <a:rPr 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生成、一站投稿平台</a:t>
              </a:r>
            </a:p>
          </p:txBody>
        </p: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A0F391B7-A546-4415-834F-59B16074C893}"/>
              </a:ext>
            </a:extLst>
          </p:cNvPr>
          <p:cNvSpPr/>
          <p:nvPr/>
        </p:nvSpPr>
        <p:spPr>
          <a:xfrm>
            <a:off x="2047993" y="1432649"/>
            <a:ext cx="2475230" cy="4508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传统知识服务模式</a:t>
            </a:r>
            <a:endParaRPr 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43B2ECC-1742-4A52-B465-32144821399E}"/>
              </a:ext>
            </a:extLst>
          </p:cNvPr>
          <p:cNvSpPr/>
          <p:nvPr/>
        </p:nvSpPr>
        <p:spPr>
          <a:xfrm>
            <a:off x="8088113" y="1432649"/>
            <a:ext cx="2475230" cy="4508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CNKI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研学平台</a:t>
            </a:r>
          </a:p>
        </p:txBody>
      </p:sp>
      <p:sp>
        <p:nvSpPr>
          <p:cNvPr id="62" name="右箭头 77">
            <a:extLst>
              <a:ext uri="{FF2B5EF4-FFF2-40B4-BE49-F238E27FC236}">
                <a16:creationId xmlns:a16="http://schemas.microsoft.com/office/drawing/2014/main" id="{F177E384-42DB-42F9-86C8-6CDE49E1ED4F}"/>
              </a:ext>
            </a:extLst>
          </p:cNvPr>
          <p:cNvSpPr/>
          <p:nvPr/>
        </p:nvSpPr>
        <p:spPr>
          <a:xfrm>
            <a:off x="5581133" y="2070189"/>
            <a:ext cx="1281430" cy="4094480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优化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</a:p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高效率</a:t>
            </a:r>
          </a:p>
        </p:txBody>
      </p:sp>
    </p:spTree>
    <p:extLst>
      <p:ext uri="{BB962C8B-B14F-4D97-AF65-F5344CB8AC3E}">
        <p14:creationId xmlns:p14="http://schemas.microsoft.com/office/powerpoint/2010/main" val="8106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3132948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世界国家/地区报告演示文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879_TF03460629" id="{B01E37B1-DE1B-4102-97F6-767A007C6536}" vid="{9B78F120-ECC2-4B25-9B70-9A18F8E9FC1B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世界国家地区报告演示文稿</Template>
  <TotalTime>3485</TotalTime>
  <Words>875</Words>
  <Application>Microsoft Office PowerPoint</Application>
  <PresentationFormat>自定义</PresentationFormat>
  <Paragraphs>136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 Unicode MS</vt:lpstr>
      <vt:lpstr>等线</vt:lpstr>
      <vt:lpstr>华文琥珀</vt:lpstr>
      <vt:lpstr>楷体_GB2312</vt:lpstr>
      <vt:lpstr>宋体</vt:lpstr>
      <vt:lpstr>微软雅黑</vt:lpstr>
      <vt:lpstr>Aparajita</vt:lpstr>
      <vt:lpstr>Arial</vt:lpstr>
      <vt:lpstr>Calibri</vt:lpstr>
      <vt:lpstr>Century Gothic</vt:lpstr>
      <vt:lpstr>Impact</vt:lpstr>
      <vt:lpstr>Latha</vt:lpstr>
      <vt:lpstr>世界国家/地区报告演示文稿</vt:lpstr>
      <vt:lpstr>CNKI研究型协同学习平台 一关于研究型学习的探讨</vt:lpstr>
      <vt:lpstr>目录 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CNKI助力企业科研创新</dc:title>
  <dc:creator>xb21cn</dc:creator>
  <cp:lastModifiedBy>xb21cn</cp:lastModifiedBy>
  <cp:revision>183</cp:revision>
  <dcterms:created xsi:type="dcterms:W3CDTF">2018-08-06T07:05:19Z</dcterms:created>
  <dcterms:modified xsi:type="dcterms:W3CDTF">2018-09-04T11:49:21Z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