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9" r:id="rId3"/>
  </p:sldMasterIdLst>
  <p:notesMasterIdLst>
    <p:notesMasterId r:id="rId5"/>
  </p:notesMasterIdLst>
  <p:sldIdLst>
    <p:sldId id="256" r:id="rId4"/>
    <p:sldId id="258" r:id="rId6"/>
    <p:sldId id="263" r:id="rId7"/>
    <p:sldId id="264" r:id="rId8"/>
    <p:sldId id="265" r:id="rId9"/>
    <p:sldId id="275" r:id="rId10"/>
    <p:sldId id="280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76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EEEEEE"/>
    <a:srgbClr val="F2D4AA"/>
    <a:srgbClr val="455171"/>
    <a:srgbClr val="FF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6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CF6EC-9917-40FB-9FC1-38A90A972B9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734D4-7744-4A3F-B8B1-68F03F15C29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4D4-7744-4A3F-B8B1-68F03F15C2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8306" name="幻灯片图像占位符 98305"/>
          <p:cNvSpPr>
            <a:spLocks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8307" name="文本占位符 98306"/>
          <p:cNvSpPr/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354" name="幻灯片图像占位符 100353"/>
          <p:cNvSpPr>
            <a:spLocks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0355" name="文本占位符 100354"/>
          <p:cNvSpPr/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02" name="幻灯片图像占位符 102401"/>
          <p:cNvSpPr>
            <a:spLocks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03" name="文本占位符 102402"/>
          <p:cNvSpPr/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450" name="幻灯片图像占位符 104449"/>
          <p:cNvSpPr>
            <a:spLocks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4451" name="文本占位符 104450"/>
          <p:cNvSpPr/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6498" name="幻灯片图像占位符 106497"/>
          <p:cNvSpPr>
            <a:spLocks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6499" name="文本占位符 106498"/>
          <p:cNvSpPr/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8546" name="幻灯片图像占位符 108545"/>
          <p:cNvSpPr>
            <a:spLocks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47" name="文本占位符 108546"/>
          <p:cNvSpPr/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0594" name="幻灯片图像占位符 110593"/>
          <p:cNvSpPr>
            <a:spLocks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0595" name="文本占位符 110594"/>
          <p:cNvSpPr/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4D4-7744-4A3F-B8B1-68F03F15C2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4D4-7744-4A3F-B8B1-68F03F15C2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4D4-7744-4A3F-B8B1-68F03F15C2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4D4-7744-4A3F-B8B1-68F03F15C2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4D4-7744-4A3F-B8B1-68F03F15C2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4D4-7744-4A3F-B8B1-68F03F15C2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734D4-7744-4A3F-B8B1-68F03F15C2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4210" name="幻灯片图像占位符 94209"/>
          <p:cNvSpPr>
            <a:spLocks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4211" name="文本占位符 94210"/>
          <p:cNvSpPr/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6258" name="幻灯片图像占位符 96257"/>
          <p:cNvSpPr>
            <a:spLocks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6259" name="文本占位符 96258"/>
          <p:cNvSpPr/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: 形状 12"/>
          <p:cNvSpPr/>
          <p:nvPr/>
        </p:nvSpPr>
        <p:spPr>
          <a:xfrm rot="10800000">
            <a:off x="3244802" y="0"/>
            <a:ext cx="8946988" cy="6858000"/>
          </a:xfrm>
          <a:custGeom>
            <a:avLst/>
            <a:gdLst>
              <a:gd name="connsiteX0" fmla="*/ 8946988 w 8946988"/>
              <a:gd name="connsiteY0" fmla="*/ 6858000 h 6858000"/>
              <a:gd name="connsiteX1" fmla="*/ 0 w 8946988"/>
              <a:gd name="connsiteY1" fmla="*/ 6858000 h 6858000"/>
              <a:gd name="connsiteX2" fmla="*/ 9315 w 8946988"/>
              <a:gd name="connsiteY2" fmla="*/ 0 h 6858000"/>
              <a:gd name="connsiteX3" fmla="*/ 2685840 w 8946988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46988" h="6858000">
                <a:moveTo>
                  <a:pt x="8946988" y="6858000"/>
                </a:moveTo>
                <a:lnTo>
                  <a:pt x="0" y="6858000"/>
                </a:lnTo>
                <a:lnTo>
                  <a:pt x="9315" y="0"/>
                </a:lnTo>
                <a:lnTo>
                  <a:pt x="2685840" y="0"/>
                </a:lnTo>
                <a:close/>
              </a:path>
            </a:pathLst>
          </a:custGeom>
          <a:blipFill dpi="0" rotWithShape="0">
            <a:blip r:embed="rId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600"/>
          </a:p>
        </p:txBody>
      </p:sp>
      <p:sp>
        <p:nvSpPr>
          <p:cNvPr id="14" name="任意多边形: 形状 13"/>
          <p:cNvSpPr/>
          <p:nvPr/>
        </p:nvSpPr>
        <p:spPr>
          <a:xfrm rot="10800000">
            <a:off x="3244802" y="-2918"/>
            <a:ext cx="8976698" cy="6862757"/>
          </a:xfrm>
          <a:custGeom>
            <a:avLst/>
            <a:gdLst>
              <a:gd name="connsiteX0" fmla="*/ 8976698 w 8976698"/>
              <a:gd name="connsiteY0" fmla="*/ 6862757 h 6862757"/>
              <a:gd name="connsiteX1" fmla="*/ 0 w 8976698"/>
              <a:gd name="connsiteY1" fmla="*/ 6862757 h 6862757"/>
              <a:gd name="connsiteX2" fmla="*/ 9359 w 8976698"/>
              <a:gd name="connsiteY2" fmla="*/ 0 h 6862757"/>
              <a:gd name="connsiteX3" fmla="*/ 2685884 w 8976698"/>
              <a:gd name="connsiteY3" fmla="*/ 0 h 686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76698" h="6862757">
                <a:moveTo>
                  <a:pt x="8976698" y="6862757"/>
                </a:moveTo>
                <a:lnTo>
                  <a:pt x="0" y="6862757"/>
                </a:lnTo>
                <a:lnTo>
                  <a:pt x="9359" y="0"/>
                </a:lnTo>
                <a:lnTo>
                  <a:pt x="2685884" y="0"/>
                </a:lnTo>
                <a:close/>
              </a:path>
            </a:pathLst>
          </a:custGeom>
          <a:solidFill>
            <a:srgbClr val="455171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557881" y="3882916"/>
            <a:ext cx="1633414" cy="614561"/>
            <a:chOff x="949766" y="3882916"/>
            <a:chExt cx="2002973" cy="753605"/>
          </a:xfrm>
        </p:grpSpPr>
        <p:sp>
          <p:nvSpPr>
            <p:cNvPr id="8" name="矩形 7"/>
            <p:cNvSpPr/>
            <p:nvPr/>
          </p:nvSpPr>
          <p:spPr>
            <a:xfrm>
              <a:off x="949766" y="3882916"/>
              <a:ext cx="2002973" cy="70788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949766" y="4590802"/>
              <a:ext cx="2002973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472073" y="2579256"/>
            <a:ext cx="4782098" cy="757130"/>
          </a:xfrm>
        </p:spPr>
        <p:txBody>
          <a:bodyPr wrap="square" anchor="b">
            <a:noAutofit/>
          </a:bodyPr>
          <a:lstStyle>
            <a:lvl1pPr algn="l">
              <a:defRPr sz="440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72073" y="3428461"/>
            <a:ext cx="4782098" cy="286232"/>
          </a:xfrm>
        </p:spPr>
        <p:txBody>
          <a:bodyPr wrap="square">
            <a:no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46825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46825"/>
            <a:ext cx="2743200" cy="36512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33122" name="组合 133121"/>
          <p:cNvGrpSpPr/>
          <p:nvPr/>
        </p:nvGrpSpPr>
        <p:grpSpPr>
          <a:xfrm>
            <a:off x="0" y="68263"/>
            <a:ext cx="11571817" cy="6713537"/>
            <a:chOff x="0" y="43"/>
            <a:chExt cx="5467" cy="4229"/>
          </a:xfrm>
        </p:grpSpPr>
        <p:sp>
          <p:nvSpPr>
            <p:cNvPr id="133123" name="矩形 133122"/>
            <p:cNvSpPr/>
            <p:nvPr userDrawn="1"/>
          </p:nvSpPr>
          <p:spPr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/>
            <a:p>
              <a:endParaRPr lang="zh-CN" altLang="en-US" sz="2400"/>
            </a:p>
          </p:txBody>
        </p:sp>
        <p:grpSp>
          <p:nvGrpSpPr>
            <p:cNvPr id="133124" name="组合 133123"/>
            <p:cNvGrpSpPr/>
            <p:nvPr userDrawn="1"/>
          </p:nvGrpSpPr>
          <p:grpSpPr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133125" name="直接连接符 133124"/>
              <p:cNvSpPr/>
              <p:nvPr userDrawn="1"/>
            </p:nvSpPr>
            <p:spPr>
              <a:xfrm>
                <a:off x="0" y="4203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26" name="直接连接符 133125"/>
              <p:cNvSpPr/>
              <p:nvPr userDrawn="1"/>
            </p:nvSpPr>
            <p:spPr>
              <a:xfrm>
                <a:off x="0" y="4239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27" name="直接连接符 133126"/>
              <p:cNvSpPr/>
              <p:nvPr userDrawn="1"/>
            </p:nvSpPr>
            <p:spPr>
              <a:xfrm>
                <a:off x="0" y="4272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28" name="直接连接符 133127"/>
              <p:cNvSpPr/>
              <p:nvPr userDrawn="1"/>
            </p:nvSpPr>
            <p:spPr>
              <a:xfrm>
                <a:off x="0" y="4113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29" name="直接连接符 133128"/>
              <p:cNvSpPr/>
              <p:nvPr userDrawn="1"/>
            </p:nvSpPr>
            <p:spPr>
              <a:xfrm>
                <a:off x="0" y="4065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30" name="直接连接符 133129"/>
              <p:cNvSpPr/>
              <p:nvPr userDrawn="1"/>
            </p:nvSpPr>
            <p:spPr>
              <a:xfrm>
                <a:off x="0" y="4158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31" name="直接连接符 133130"/>
              <p:cNvSpPr/>
              <p:nvPr userDrawn="1"/>
            </p:nvSpPr>
            <p:spPr>
              <a:xfrm>
                <a:off x="0" y="3666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32" name="直接连接符 133131"/>
              <p:cNvSpPr/>
              <p:nvPr userDrawn="1"/>
            </p:nvSpPr>
            <p:spPr>
              <a:xfrm>
                <a:off x="0" y="3639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33" name="直接连接符 133132"/>
              <p:cNvSpPr/>
              <p:nvPr userDrawn="1"/>
            </p:nvSpPr>
            <p:spPr>
              <a:xfrm>
                <a:off x="0" y="4020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34" name="直接连接符 133133"/>
              <p:cNvSpPr/>
              <p:nvPr userDrawn="1"/>
            </p:nvSpPr>
            <p:spPr>
              <a:xfrm>
                <a:off x="0" y="3894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35" name="直接连接符 133134"/>
              <p:cNvSpPr/>
              <p:nvPr userDrawn="1"/>
            </p:nvSpPr>
            <p:spPr>
              <a:xfrm>
                <a:off x="0" y="3813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36" name="直接连接符 133135"/>
              <p:cNvSpPr/>
              <p:nvPr userDrawn="1"/>
            </p:nvSpPr>
            <p:spPr>
              <a:xfrm>
                <a:off x="0" y="3999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37" name="直接连接符 133136"/>
              <p:cNvSpPr/>
              <p:nvPr userDrawn="1"/>
            </p:nvSpPr>
            <p:spPr>
              <a:xfrm>
                <a:off x="0" y="3687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38" name="直接连接符 133137"/>
              <p:cNvSpPr/>
              <p:nvPr userDrawn="1"/>
            </p:nvSpPr>
            <p:spPr>
              <a:xfrm>
                <a:off x="0" y="3741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39" name="直接连接符 133138"/>
              <p:cNvSpPr/>
              <p:nvPr userDrawn="1"/>
            </p:nvSpPr>
            <p:spPr>
              <a:xfrm>
                <a:off x="0" y="393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40" name="直接连接符 133139"/>
              <p:cNvSpPr/>
              <p:nvPr userDrawn="1"/>
            </p:nvSpPr>
            <p:spPr>
              <a:xfrm>
                <a:off x="0" y="3918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41" name="直接连接符 133140"/>
              <p:cNvSpPr/>
              <p:nvPr userDrawn="1"/>
            </p:nvSpPr>
            <p:spPr>
              <a:xfrm>
                <a:off x="0" y="3510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42" name="直接连接符 133141"/>
              <p:cNvSpPr/>
              <p:nvPr userDrawn="1"/>
            </p:nvSpPr>
            <p:spPr>
              <a:xfrm>
                <a:off x="0" y="3546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43" name="直接连接符 133142"/>
              <p:cNvSpPr/>
              <p:nvPr userDrawn="1"/>
            </p:nvSpPr>
            <p:spPr>
              <a:xfrm>
                <a:off x="0" y="357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44" name="直接连接符 133143"/>
              <p:cNvSpPr/>
              <p:nvPr userDrawn="1"/>
            </p:nvSpPr>
            <p:spPr>
              <a:xfrm>
                <a:off x="0" y="3420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45" name="直接连接符 133144"/>
              <p:cNvSpPr/>
              <p:nvPr userDrawn="1"/>
            </p:nvSpPr>
            <p:spPr>
              <a:xfrm>
                <a:off x="0" y="3372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46" name="直接连接符 133145"/>
              <p:cNvSpPr/>
              <p:nvPr userDrawn="1"/>
            </p:nvSpPr>
            <p:spPr>
              <a:xfrm>
                <a:off x="0" y="3465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47" name="直接连接符 133146"/>
              <p:cNvSpPr/>
              <p:nvPr userDrawn="1"/>
            </p:nvSpPr>
            <p:spPr>
              <a:xfrm>
                <a:off x="0" y="2973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48" name="直接连接符 133147"/>
              <p:cNvSpPr/>
              <p:nvPr userDrawn="1"/>
            </p:nvSpPr>
            <p:spPr>
              <a:xfrm>
                <a:off x="0" y="2946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49" name="直接连接符 133148"/>
              <p:cNvSpPr/>
              <p:nvPr userDrawn="1"/>
            </p:nvSpPr>
            <p:spPr>
              <a:xfrm>
                <a:off x="0" y="3327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50" name="直接连接符 133149"/>
              <p:cNvSpPr/>
              <p:nvPr userDrawn="1"/>
            </p:nvSpPr>
            <p:spPr>
              <a:xfrm>
                <a:off x="0" y="3201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51" name="直接连接符 133150"/>
              <p:cNvSpPr/>
              <p:nvPr userDrawn="1"/>
            </p:nvSpPr>
            <p:spPr>
              <a:xfrm>
                <a:off x="0" y="3120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52" name="直接连接符 133151"/>
              <p:cNvSpPr/>
              <p:nvPr userDrawn="1"/>
            </p:nvSpPr>
            <p:spPr>
              <a:xfrm>
                <a:off x="0" y="3306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53" name="直接连接符 133152"/>
              <p:cNvSpPr/>
              <p:nvPr userDrawn="1"/>
            </p:nvSpPr>
            <p:spPr>
              <a:xfrm>
                <a:off x="0" y="2994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54" name="直接连接符 133153"/>
              <p:cNvSpPr/>
              <p:nvPr userDrawn="1"/>
            </p:nvSpPr>
            <p:spPr>
              <a:xfrm>
                <a:off x="0" y="3048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55" name="直接连接符 133154"/>
              <p:cNvSpPr/>
              <p:nvPr userDrawn="1"/>
            </p:nvSpPr>
            <p:spPr>
              <a:xfrm>
                <a:off x="0" y="3246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56" name="直接连接符 133155"/>
              <p:cNvSpPr/>
              <p:nvPr userDrawn="1"/>
            </p:nvSpPr>
            <p:spPr>
              <a:xfrm>
                <a:off x="0" y="3225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57" name="直接连接符 133156"/>
              <p:cNvSpPr/>
              <p:nvPr userDrawn="1"/>
            </p:nvSpPr>
            <p:spPr>
              <a:xfrm>
                <a:off x="0" y="2831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58" name="直接连接符 133157"/>
              <p:cNvSpPr/>
              <p:nvPr userDrawn="1"/>
            </p:nvSpPr>
            <p:spPr>
              <a:xfrm>
                <a:off x="0" y="2750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59" name="直接连接符 133158"/>
              <p:cNvSpPr/>
              <p:nvPr userDrawn="1"/>
            </p:nvSpPr>
            <p:spPr>
              <a:xfrm>
                <a:off x="0" y="2678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60" name="直接连接符 133159"/>
              <p:cNvSpPr/>
              <p:nvPr userDrawn="1"/>
            </p:nvSpPr>
            <p:spPr>
              <a:xfrm>
                <a:off x="0" y="2876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61" name="直接连接符 133160"/>
              <p:cNvSpPr/>
              <p:nvPr userDrawn="1"/>
            </p:nvSpPr>
            <p:spPr>
              <a:xfrm>
                <a:off x="0" y="2855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62" name="直接连接符 133161"/>
              <p:cNvSpPr/>
              <p:nvPr userDrawn="1"/>
            </p:nvSpPr>
            <p:spPr>
              <a:xfrm>
                <a:off x="0" y="2554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63" name="直接连接符 133162"/>
              <p:cNvSpPr/>
              <p:nvPr userDrawn="1"/>
            </p:nvSpPr>
            <p:spPr>
              <a:xfrm>
                <a:off x="0" y="2590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64" name="直接连接符 133163"/>
              <p:cNvSpPr/>
              <p:nvPr userDrawn="1"/>
            </p:nvSpPr>
            <p:spPr>
              <a:xfrm>
                <a:off x="0" y="2623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65" name="直接连接符 133164"/>
              <p:cNvSpPr/>
              <p:nvPr userDrawn="1"/>
            </p:nvSpPr>
            <p:spPr>
              <a:xfrm>
                <a:off x="0" y="2464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66" name="直接连接符 133165"/>
              <p:cNvSpPr/>
              <p:nvPr userDrawn="1"/>
            </p:nvSpPr>
            <p:spPr>
              <a:xfrm>
                <a:off x="0" y="2416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67" name="直接连接符 133166"/>
              <p:cNvSpPr/>
              <p:nvPr userDrawn="1"/>
            </p:nvSpPr>
            <p:spPr>
              <a:xfrm>
                <a:off x="0" y="250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68" name="直接连接符 133167"/>
              <p:cNvSpPr/>
              <p:nvPr userDrawn="1"/>
            </p:nvSpPr>
            <p:spPr>
              <a:xfrm>
                <a:off x="0" y="2371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69" name="直接连接符 133168"/>
              <p:cNvSpPr/>
              <p:nvPr userDrawn="1"/>
            </p:nvSpPr>
            <p:spPr>
              <a:xfrm>
                <a:off x="0" y="2245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70" name="直接连接符 133169"/>
              <p:cNvSpPr/>
              <p:nvPr userDrawn="1"/>
            </p:nvSpPr>
            <p:spPr>
              <a:xfrm>
                <a:off x="0" y="2350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71" name="直接连接符 133170"/>
              <p:cNvSpPr/>
              <p:nvPr userDrawn="1"/>
            </p:nvSpPr>
            <p:spPr>
              <a:xfrm>
                <a:off x="0" y="2290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72" name="直接连接符 133171"/>
              <p:cNvSpPr/>
              <p:nvPr userDrawn="1"/>
            </p:nvSpPr>
            <p:spPr>
              <a:xfrm>
                <a:off x="0" y="2269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73" name="直接连接符 133172"/>
              <p:cNvSpPr/>
              <p:nvPr userDrawn="1"/>
            </p:nvSpPr>
            <p:spPr>
              <a:xfrm>
                <a:off x="0" y="2130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74" name="直接连接符 133173"/>
              <p:cNvSpPr/>
              <p:nvPr userDrawn="1"/>
            </p:nvSpPr>
            <p:spPr>
              <a:xfrm>
                <a:off x="0" y="2166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75" name="直接连接符 133174"/>
              <p:cNvSpPr/>
              <p:nvPr userDrawn="1"/>
            </p:nvSpPr>
            <p:spPr>
              <a:xfrm>
                <a:off x="0" y="219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76" name="直接连接符 133175"/>
              <p:cNvSpPr/>
              <p:nvPr userDrawn="1"/>
            </p:nvSpPr>
            <p:spPr>
              <a:xfrm>
                <a:off x="0" y="2040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77" name="直接连接符 133176"/>
              <p:cNvSpPr/>
              <p:nvPr userDrawn="1"/>
            </p:nvSpPr>
            <p:spPr>
              <a:xfrm>
                <a:off x="0" y="1992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78" name="直接连接符 133177"/>
              <p:cNvSpPr/>
              <p:nvPr userDrawn="1"/>
            </p:nvSpPr>
            <p:spPr>
              <a:xfrm>
                <a:off x="0" y="2085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79" name="直接连接符 133178"/>
              <p:cNvSpPr/>
              <p:nvPr userDrawn="1"/>
            </p:nvSpPr>
            <p:spPr>
              <a:xfrm>
                <a:off x="0" y="1593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80" name="直接连接符 133179"/>
              <p:cNvSpPr/>
              <p:nvPr userDrawn="1"/>
            </p:nvSpPr>
            <p:spPr>
              <a:xfrm>
                <a:off x="0" y="1566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81" name="直接连接符 133180"/>
              <p:cNvSpPr/>
              <p:nvPr userDrawn="1"/>
            </p:nvSpPr>
            <p:spPr>
              <a:xfrm>
                <a:off x="0" y="1947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82" name="直接连接符 133181"/>
              <p:cNvSpPr/>
              <p:nvPr userDrawn="1"/>
            </p:nvSpPr>
            <p:spPr>
              <a:xfrm>
                <a:off x="0" y="1821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83" name="直接连接符 133182"/>
              <p:cNvSpPr/>
              <p:nvPr userDrawn="1"/>
            </p:nvSpPr>
            <p:spPr>
              <a:xfrm>
                <a:off x="0" y="1740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84" name="直接连接符 133183"/>
              <p:cNvSpPr/>
              <p:nvPr userDrawn="1"/>
            </p:nvSpPr>
            <p:spPr>
              <a:xfrm>
                <a:off x="0" y="1926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85" name="直接连接符 133184"/>
              <p:cNvSpPr/>
              <p:nvPr userDrawn="1"/>
            </p:nvSpPr>
            <p:spPr>
              <a:xfrm>
                <a:off x="0" y="1614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86" name="直接连接符 133185"/>
              <p:cNvSpPr/>
              <p:nvPr userDrawn="1"/>
            </p:nvSpPr>
            <p:spPr>
              <a:xfrm>
                <a:off x="0" y="1668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87" name="直接连接符 133186"/>
              <p:cNvSpPr/>
              <p:nvPr userDrawn="1"/>
            </p:nvSpPr>
            <p:spPr>
              <a:xfrm>
                <a:off x="0" y="1866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88" name="直接连接符 133187"/>
              <p:cNvSpPr/>
              <p:nvPr userDrawn="1"/>
            </p:nvSpPr>
            <p:spPr>
              <a:xfrm>
                <a:off x="0" y="1845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89" name="直接连接符 133188"/>
              <p:cNvSpPr/>
              <p:nvPr userDrawn="1"/>
            </p:nvSpPr>
            <p:spPr>
              <a:xfrm>
                <a:off x="0" y="1437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90" name="直接连接符 133189"/>
              <p:cNvSpPr/>
              <p:nvPr userDrawn="1"/>
            </p:nvSpPr>
            <p:spPr>
              <a:xfrm>
                <a:off x="0" y="1473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91" name="直接连接符 133190"/>
              <p:cNvSpPr/>
              <p:nvPr userDrawn="1"/>
            </p:nvSpPr>
            <p:spPr>
              <a:xfrm>
                <a:off x="0" y="1506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92" name="直接连接符 133191"/>
              <p:cNvSpPr/>
              <p:nvPr userDrawn="1"/>
            </p:nvSpPr>
            <p:spPr>
              <a:xfrm>
                <a:off x="0" y="1347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93" name="直接连接符 133192"/>
              <p:cNvSpPr/>
              <p:nvPr userDrawn="1"/>
            </p:nvSpPr>
            <p:spPr>
              <a:xfrm>
                <a:off x="0" y="1392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94" name="直接连接符 133193"/>
              <p:cNvSpPr/>
              <p:nvPr userDrawn="1"/>
            </p:nvSpPr>
            <p:spPr>
              <a:xfrm>
                <a:off x="0" y="1016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95" name="直接连接符 133194"/>
              <p:cNvSpPr/>
              <p:nvPr userDrawn="1"/>
            </p:nvSpPr>
            <p:spPr>
              <a:xfrm>
                <a:off x="0" y="989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96" name="直接连接符 133195"/>
              <p:cNvSpPr/>
              <p:nvPr userDrawn="1"/>
            </p:nvSpPr>
            <p:spPr>
              <a:xfrm>
                <a:off x="0" y="1244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97" name="直接连接符 133196"/>
              <p:cNvSpPr/>
              <p:nvPr userDrawn="1"/>
            </p:nvSpPr>
            <p:spPr>
              <a:xfrm>
                <a:off x="0" y="1163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98" name="直接连接符 133197"/>
              <p:cNvSpPr/>
              <p:nvPr userDrawn="1"/>
            </p:nvSpPr>
            <p:spPr>
              <a:xfrm>
                <a:off x="0" y="1037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199" name="直接连接符 133198"/>
              <p:cNvSpPr/>
              <p:nvPr userDrawn="1"/>
            </p:nvSpPr>
            <p:spPr>
              <a:xfrm>
                <a:off x="0" y="1091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00" name="直接连接符 133199"/>
              <p:cNvSpPr/>
              <p:nvPr userDrawn="1"/>
            </p:nvSpPr>
            <p:spPr>
              <a:xfrm>
                <a:off x="0" y="128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01" name="直接连接符 133200"/>
              <p:cNvSpPr/>
              <p:nvPr userDrawn="1"/>
            </p:nvSpPr>
            <p:spPr>
              <a:xfrm>
                <a:off x="0" y="1268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02" name="直接连接符 133201"/>
              <p:cNvSpPr/>
              <p:nvPr userDrawn="1"/>
            </p:nvSpPr>
            <p:spPr>
              <a:xfrm>
                <a:off x="0" y="860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03" name="直接连接符 133202"/>
              <p:cNvSpPr/>
              <p:nvPr userDrawn="1"/>
            </p:nvSpPr>
            <p:spPr>
              <a:xfrm>
                <a:off x="0" y="896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04" name="直接连接符 133203"/>
              <p:cNvSpPr/>
              <p:nvPr userDrawn="1"/>
            </p:nvSpPr>
            <p:spPr>
              <a:xfrm>
                <a:off x="0" y="92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05" name="直接连接符 133204"/>
              <p:cNvSpPr/>
              <p:nvPr userDrawn="1"/>
            </p:nvSpPr>
            <p:spPr>
              <a:xfrm>
                <a:off x="0" y="770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06" name="直接连接符 133205"/>
              <p:cNvSpPr/>
              <p:nvPr userDrawn="1"/>
            </p:nvSpPr>
            <p:spPr>
              <a:xfrm>
                <a:off x="0" y="815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07" name="直接连接符 133206"/>
              <p:cNvSpPr/>
              <p:nvPr userDrawn="1"/>
            </p:nvSpPr>
            <p:spPr>
              <a:xfrm>
                <a:off x="0" y="718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08" name="直接连接符 133207"/>
              <p:cNvSpPr/>
              <p:nvPr userDrawn="1"/>
            </p:nvSpPr>
            <p:spPr>
              <a:xfrm>
                <a:off x="0" y="646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09" name="直接连接符 133208"/>
              <p:cNvSpPr/>
              <p:nvPr userDrawn="1"/>
            </p:nvSpPr>
            <p:spPr>
              <a:xfrm>
                <a:off x="0" y="522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10" name="直接连接符 133209"/>
              <p:cNvSpPr/>
              <p:nvPr userDrawn="1"/>
            </p:nvSpPr>
            <p:spPr>
              <a:xfrm>
                <a:off x="0" y="558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11" name="直接连接符 133210"/>
              <p:cNvSpPr/>
              <p:nvPr userDrawn="1"/>
            </p:nvSpPr>
            <p:spPr>
              <a:xfrm>
                <a:off x="0" y="591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12" name="直接连接符 133211"/>
              <p:cNvSpPr/>
              <p:nvPr userDrawn="1"/>
            </p:nvSpPr>
            <p:spPr>
              <a:xfrm>
                <a:off x="0" y="432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13" name="直接连接符 133212"/>
              <p:cNvSpPr/>
              <p:nvPr userDrawn="1"/>
            </p:nvSpPr>
            <p:spPr>
              <a:xfrm>
                <a:off x="0" y="384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14" name="直接连接符 133213"/>
              <p:cNvSpPr/>
              <p:nvPr userDrawn="1"/>
            </p:nvSpPr>
            <p:spPr>
              <a:xfrm>
                <a:off x="0" y="477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15" name="直接连接符 133214"/>
              <p:cNvSpPr/>
              <p:nvPr userDrawn="1"/>
            </p:nvSpPr>
            <p:spPr>
              <a:xfrm>
                <a:off x="0" y="33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16" name="直接连接符 133215"/>
              <p:cNvSpPr/>
              <p:nvPr userDrawn="1"/>
            </p:nvSpPr>
            <p:spPr>
              <a:xfrm>
                <a:off x="0" y="318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17" name="直接连接符 133216"/>
              <p:cNvSpPr/>
              <p:nvPr userDrawn="1"/>
            </p:nvSpPr>
            <p:spPr>
              <a:xfrm>
                <a:off x="0" y="258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18" name="直接连接符 133217"/>
              <p:cNvSpPr/>
              <p:nvPr userDrawn="1"/>
            </p:nvSpPr>
            <p:spPr>
              <a:xfrm>
                <a:off x="0" y="70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19" name="直接连接符 133218"/>
              <p:cNvSpPr/>
              <p:nvPr userDrawn="1"/>
            </p:nvSpPr>
            <p:spPr>
              <a:xfrm>
                <a:off x="0" y="43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20" name="直接连接符 133219"/>
              <p:cNvSpPr/>
              <p:nvPr userDrawn="1"/>
            </p:nvSpPr>
            <p:spPr>
              <a:xfrm>
                <a:off x="0" y="91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21" name="直接连接符 133220"/>
              <p:cNvSpPr/>
              <p:nvPr userDrawn="1"/>
            </p:nvSpPr>
            <p:spPr>
              <a:xfrm>
                <a:off x="0" y="145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222" name="直接连接符 133221"/>
              <p:cNvSpPr/>
              <p:nvPr userDrawn="1"/>
            </p:nvSpPr>
            <p:spPr>
              <a:xfrm>
                <a:off x="0" y="202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133223" name="日期占位符 133222"/>
          <p:cNvSpPr>
            <a:spLocks noGrp="1"/>
          </p:cNvSpPr>
          <p:nvPr>
            <p:ph type="dt" sz="half" idx="2"/>
          </p:nvPr>
        </p:nvSpPr>
        <p:spPr>
          <a:xfrm>
            <a:off x="1849967" y="6357938"/>
            <a:ext cx="2540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133224" name="页脚占位符 133223"/>
          <p:cNvSpPr>
            <a:spLocks noGrp="1"/>
          </p:cNvSpPr>
          <p:nvPr>
            <p:ph type="ftr" sz="quarter" idx="3"/>
          </p:nvPr>
        </p:nvSpPr>
        <p:spPr>
          <a:xfrm>
            <a:off x="4963584" y="6357938"/>
            <a:ext cx="3028949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133225" name="灯片编号占位符 133224"/>
          <p:cNvSpPr>
            <a:spLocks noGrp="1"/>
          </p:cNvSpPr>
          <p:nvPr>
            <p:ph type="sldNum" sz="quarter" idx="4"/>
          </p:nvPr>
        </p:nvSpPr>
        <p:spPr>
          <a:xfrm>
            <a:off x="8619067" y="6361113"/>
            <a:ext cx="2542117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9A0DB2DC-4C9A-4742-B13C-FB6460FD3503}" type="slidenum">
              <a:rPr lang="zh-CN" altLang="en-US" dirty="0">
                <a:latin typeface="Times New Roman" panose="02020603050405020304" charset="0"/>
              </a:rPr>
            </a:fld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133226" name="标题 133225"/>
          <p:cNvSpPr>
            <a:spLocks noGrp="1"/>
          </p:cNvSpPr>
          <p:nvPr>
            <p:ph type="ctrTitle"/>
          </p:nvPr>
        </p:nvSpPr>
        <p:spPr>
          <a:xfrm>
            <a:off x="1559984" y="1046163"/>
            <a:ext cx="9840383" cy="10128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sz="40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33227" name="副标题 133226"/>
          <p:cNvSpPr>
            <a:spLocks noGrp="1"/>
          </p:cNvSpPr>
          <p:nvPr>
            <p:ph type="subTitle" idx="1"/>
          </p:nvPr>
        </p:nvSpPr>
        <p:spPr>
          <a:xfrm>
            <a:off x="2089151" y="2693988"/>
            <a:ext cx="8883649" cy="29940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857250" lvl="2" indent="0" algn="ctr">
              <a:buNone/>
              <a:defRPr/>
            </a:lvl3pPr>
            <a:lvl4pPr marL="1200150" lvl="3" indent="0" algn="ctr">
              <a:buNone/>
              <a:defRPr/>
            </a:lvl4pPr>
            <a:lvl5pPr marL="1543050" lvl="4" indent="0" algn="ctr"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33228" name="矩形 133227"/>
          <p:cNvSpPr/>
          <p:nvPr/>
        </p:nvSpPr>
        <p:spPr>
          <a:xfrm>
            <a:off x="4023784" y="2120900"/>
            <a:ext cx="7550149" cy="77788"/>
          </a:xfrm>
          <a:prstGeom prst="rect">
            <a:avLst/>
          </a:prstGeom>
          <a:solidFill>
            <a:schemeClr val="hlink"/>
          </a:solidFill>
          <a:ln w="9525">
            <a:noFill/>
          </a:ln>
        </p:spPr>
        <p:txBody>
          <a:bodyPr wrap="none" anchor="ctr"/>
          <a:p>
            <a:pPr lvl="0" algn="ctr"/>
            <a:endParaRPr sz="2400" dirty="0">
              <a:latin typeface="Times New Roman" panose="02020603050405020304" charset="0"/>
            </a:endParaRPr>
          </a:p>
        </p:txBody>
      </p:sp>
      <p:sp>
        <p:nvSpPr>
          <p:cNvPr id="133229" name="矩形 133228"/>
          <p:cNvSpPr/>
          <p:nvPr/>
        </p:nvSpPr>
        <p:spPr>
          <a:xfrm>
            <a:off x="1464733" y="862013"/>
            <a:ext cx="7550151" cy="77787"/>
          </a:xfrm>
          <a:prstGeom prst="rect">
            <a:avLst/>
          </a:prstGeom>
          <a:solidFill>
            <a:schemeClr val="hlink"/>
          </a:solidFill>
          <a:ln w="9525">
            <a:noFill/>
          </a:ln>
        </p:spPr>
        <p:txBody>
          <a:bodyPr wrap="none" anchor="ctr"/>
          <a:p>
            <a:pPr lvl="0" algn="ctr"/>
            <a:endParaRPr sz="2400" dirty="0">
              <a:latin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3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33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8" grpId="0" bldLvl="0" animBg="1"/>
      <p:bldP spid="133229" grpId="0" bldLvl="0" animBg="1"/>
    </p:bld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charset="0"/>
              </a:rPr>
            </a:fld>
            <a:endParaRPr lang="zh-CN" alt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charset="0"/>
              </a:rPr>
            </a:fld>
            <a:endParaRPr lang="zh-CN" alt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79500" y="2214563"/>
            <a:ext cx="5199317" cy="38814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91033" y="2214563"/>
            <a:ext cx="5199317" cy="38814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charset="0"/>
              </a:rPr>
            </a:fld>
            <a:endParaRPr lang="zh-CN" alt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charset="0"/>
              </a:rPr>
            </a:fld>
            <a:endParaRPr lang="zh-CN" alt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charset="0"/>
              </a:rPr>
            </a:fld>
            <a:endParaRPr lang="zh-CN" alt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charset="0"/>
              </a:rPr>
            </a:fld>
            <a:endParaRPr lang="zh-CN" alt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charset="0"/>
              </a:rPr>
            </a:fld>
            <a:endParaRPr lang="zh-CN" alt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charset="0"/>
              </a:rPr>
            </a:fld>
            <a:endParaRPr lang="zh-CN" alt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charset="0"/>
              </a:rPr>
            </a:fld>
            <a:endParaRPr lang="zh-CN" alt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037639" y="609600"/>
            <a:ext cx="2652713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9500" y="609600"/>
            <a:ext cx="7804357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charset="0"/>
              </a:rPr>
            </a:fld>
            <a:endParaRPr lang="zh-CN" alt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1079500" y="609600"/>
            <a:ext cx="10610851" cy="5486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charset="0"/>
              </a:rPr>
            </a:fld>
            <a:endParaRPr lang="zh-CN" alt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838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charset="0"/>
              </a:rPr>
            </a:fld>
            <a:endParaRPr lang="zh-CN" alt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charset="0"/>
              </a:rPr>
            </a:fld>
            <a:endParaRPr lang="zh-CN" alt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标题，剪贴画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联机映像占位符 2"/>
          <p:cNvSpPr>
            <a:spLocks noGrp="1"/>
          </p:cNvSpPr>
          <p:nvPr>
            <p:ph type="clipArt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charset="0"/>
              </a:rPr>
            </a:fld>
            <a:endParaRPr lang="zh-CN" alt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5400000">
            <a:off x="384629" y="-384630"/>
            <a:ext cx="3106057" cy="3875317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rot="16200000">
            <a:off x="8701313" y="3367313"/>
            <a:ext cx="3106057" cy="3875317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12"/>
          <p:cNvSpPr/>
          <p:nvPr/>
        </p:nvSpPr>
        <p:spPr>
          <a:xfrm rot="19299726">
            <a:off x="6760142" y="4812139"/>
            <a:ext cx="6346464" cy="695922"/>
          </a:xfrm>
          <a:custGeom>
            <a:avLst/>
            <a:gdLst>
              <a:gd name="connsiteX0" fmla="*/ 0 w 5892800"/>
              <a:gd name="connsiteY0" fmla="*/ 0 h 707886"/>
              <a:gd name="connsiteX1" fmla="*/ 5892800 w 5892800"/>
              <a:gd name="connsiteY1" fmla="*/ 0 h 707886"/>
              <a:gd name="connsiteX2" fmla="*/ 5892800 w 5892800"/>
              <a:gd name="connsiteY2" fmla="*/ 707886 h 707886"/>
              <a:gd name="connsiteX3" fmla="*/ 0 w 5892800"/>
              <a:gd name="connsiteY3" fmla="*/ 707886 h 707886"/>
              <a:gd name="connsiteX4" fmla="*/ 0 w 5892800"/>
              <a:gd name="connsiteY4" fmla="*/ 0 h 707886"/>
              <a:gd name="connsiteX0-1" fmla="*/ 0 w 6244155"/>
              <a:gd name="connsiteY0-2" fmla="*/ 0 h 707886"/>
              <a:gd name="connsiteX1-3" fmla="*/ 6244155 w 6244155"/>
              <a:gd name="connsiteY1-4" fmla="*/ 293 h 707886"/>
              <a:gd name="connsiteX2-5" fmla="*/ 5892800 w 6244155"/>
              <a:gd name="connsiteY2-6" fmla="*/ 707886 h 707886"/>
              <a:gd name="connsiteX3-7" fmla="*/ 0 w 6244155"/>
              <a:gd name="connsiteY3-8" fmla="*/ 707886 h 707886"/>
              <a:gd name="connsiteX4-9" fmla="*/ 0 w 6244155"/>
              <a:gd name="connsiteY4-10" fmla="*/ 0 h 707886"/>
              <a:gd name="connsiteX0-11" fmla="*/ 0 w 6244155"/>
              <a:gd name="connsiteY0-12" fmla="*/ 0 h 707886"/>
              <a:gd name="connsiteX1-13" fmla="*/ 6244155 w 6244155"/>
              <a:gd name="connsiteY1-14" fmla="*/ 293 h 707886"/>
              <a:gd name="connsiteX2-15" fmla="*/ 5654769 w 6244155"/>
              <a:gd name="connsiteY2-16" fmla="*/ 704690 h 707886"/>
              <a:gd name="connsiteX3-17" fmla="*/ 0 w 6244155"/>
              <a:gd name="connsiteY3-18" fmla="*/ 707886 h 707886"/>
              <a:gd name="connsiteX4-19" fmla="*/ 0 w 6244155"/>
              <a:gd name="connsiteY4-20" fmla="*/ 0 h 707886"/>
              <a:gd name="connsiteX0-21" fmla="*/ 0 w 6201341"/>
              <a:gd name="connsiteY0-22" fmla="*/ 0 h 707886"/>
              <a:gd name="connsiteX1-23" fmla="*/ 6201341 w 6201341"/>
              <a:gd name="connsiteY1-24" fmla="*/ 5293 h 707886"/>
              <a:gd name="connsiteX2-25" fmla="*/ 5654769 w 6201341"/>
              <a:gd name="connsiteY2-26" fmla="*/ 704690 h 707886"/>
              <a:gd name="connsiteX3-27" fmla="*/ 0 w 6201341"/>
              <a:gd name="connsiteY3-28" fmla="*/ 707886 h 707886"/>
              <a:gd name="connsiteX4-29" fmla="*/ 0 w 6201341"/>
              <a:gd name="connsiteY4-30" fmla="*/ 0 h 707886"/>
              <a:gd name="connsiteX0-31" fmla="*/ 0 w 6201341"/>
              <a:gd name="connsiteY0-32" fmla="*/ 0 h 707886"/>
              <a:gd name="connsiteX1-33" fmla="*/ 6201341 w 6201341"/>
              <a:gd name="connsiteY1-34" fmla="*/ 5293 h 707886"/>
              <a:gd name="connsiteX2-35" fmla="*/ 5638088 w 6201341"/>
              <a:gd name="connsiteY2-36" fmla="*/ 701215 h 707886"/>
              <a:gd name="connsiteX3-37" fmla="*/ 0 w 6201341"/>
              <a:gd name="connsiteY3-38" fmla="*/ 707886 h 707886"/>
              <a:gd name="connsiteX4-39" fmla="*/ 0 w 6201341"/>
              <a:gd name="connsiteY4-40" fmla="*/ 0 h 707886"/>
              <a:gd name="connsiteX0-41" fmla="*/ 0 w 6201341"/>
              <a:gd name="connsiteY0-42" fmla="*/ 0 h 701215"/>
              <a:gd name="connsiteX1-43" fmla="*/ 6201341 w 6201341"/>
              <a:gd name="connsiteY1-44" fmla="*/ 5293 h 701215"/>
              <a:gd name="connsiteX2-45" fmla="*/ 5638088 w 6201341"/>
              <a:gd name="connsiteY2-46" fmla="*/ 701215 h 701215"/>
              <a:gd name="connsiteX3-47" fmla="*/ 719912 w 6201341"/>
              <a:gd name="connsiteY3-48" fmla="*/ 694321 h 701215"/>
              <a:gd name="connsiteX4-49" fmla="*/ 0 w 6201341"/>
              <a:gd name="connsiteY4-50" fmla="*/ 0 h 701215"/>
              <a:gd name="connsiteX0-51" fmla="*/ 0 w 6346464"/>
              <a:gd name="connsiteY0-52" fmla="*/ 6233 h 695922"/>
              <a:gd name="connsiteX1-53" fmla="*/ 6346464 w 6346464"/>
              <a:gd name="connsiteY1-54" fmla="*/ 0 h 695922"/>
              <a:gd name="connsiteX2-55" fmla="*/ 5783211 w 6346464"/>
              <a:gd name="connsiteY2-56" fmla="*/ 695922 h 695922"/>
              <a:gd name="connsiteX3-57" fmla="*/ 865035 w 6346464"/>
              <a:gd name="connsiteY3-58" fmla="*/ 689028 h 695922"/>
              <a:gd name="connsiteX4-59" fmla="*/ 0 w 6346464"/>
              <a:gd name="connsiteY4-60" fmla="*/ 6233 h 6959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346464" h="695922">
                <a:moveTo>
                  <a:pt x="0" y="6233"/>
                </a:moveTo>
                <a:lnTo>
                  <a:pt x="6346464" y="0"/>
                </a:lnTo>
                <a:lnTo>
                  <a:pt x="5783211" y="695922"/>
                </a:lnTo>
                <a:lnTo>
                  <a:pt x="865035" y="689028"/>
                </a:lnTo>
                <a:lnTo>
                  <a:pt x="0" y="6233"/>
                </a:lnTo>
                <a:close/>
              </a:path>
            </a:pathLst>
          </a:custGeom>
          <a:solidFill>
            <a:schemeClr val="accent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12"/>
          <p:cNvSpPr/>
          <p:nvPr/>
        </p:nvSpPr>
        <p:spPr>
          <a:xfrm rot="8445098">
            <a:off x="-941536" y="1383138"/>
            <a:ext cx="6346464" cy="695922"/>
          </a:xfrm>
          <a:custGeom>
            <a:avLst/>
            <a:gdLst>
              <a:gd name="connsiteX0" fmla="*/ 0 w 5892800"/>
              <a:gd name="connsiteY0" fmla="*/ 0 h 707886"/>
              <a:gd name="connsiteX1" fmla="*/ 5892800 w 5892800"/>
              <a:gd name="connsiteY1" fmla="*/ 0 h 707886"/>
              <a:gd name="connsiteX2" fmla="*/ 5892800 w 5892800"/>
              <a:gd name="connsiteY2" fmla="*/ 707886 h 707886"/>
              <a:gd name="connsiteX3" fmla="*/ 0 w 5892800"/>
              <a:gd name="connsiteY3" fmla="*/ 707886 h 707886"/>
              <a:gd name="connsiteX4" fmla="*/ 0 w 5892800"/>
              <a:gd name="connsiteY4" fmla="*/ 0 h 707886"/>
              <a:gd name="connsiteX0-1" fmla="*/ 0 w 6244155"/>
              <a:gd name="connsiteY0-2" fmla="*/ 0 h 707886"/>
              <a:gd name="connsiteX1-3" fmla="*/ 6244155 w 6244155"/>
              <a:gd name="connsiteY1-4" fmla="*/ 293 h 707886"/>
              <a:gd name="connsiteX2-5" fmla="*/ 5892800 w 6244155"/>
              <a:gd name="connsiteY2-6" fmla="*/ 707886 h 707886"/>
              <a:gd name="connsiteX3-7" fmla="*/ 0 w 6244155"/>
              <a:gd name="connsiteY3-8" fmla="*/ 707886 h 707886"/>
              <a:gd name="connsiteX4-9" fmla="*/ 0 w 6244155"/>
              <a:gd name="connsiteY4-10" fmla="*/ 0 h 707886"/>
              <a:gd name="connsiteX0-11" fmla="*/ 0 w 6244155"/>
              <a:gd name="connsiteY0-12" fmla="*/ 0 h 707886"/>
              <a:gd name="connsiteX1-13" fmla="*/ 6244155 w 6244155"/>
              <a:gd name="connsiteY1-14" fmla="*/ 293 h 707886"/>
              <a:gd name="connsiteX2-15" fmla="*/ 5654769 w 6244155"/>
              <a:gd name="connsiteY2-16" fmla="*/ 704690 h 707886"/>
              <a:gd name="connsiteX3-17" fmla="*/ 0 w 6244155"/>
              <a:gd name="connsiteY3-18" fmla="*/ 707886 h 707886"/>
              <a:gd name="connsiteX4-19" fmla="*/ 0 w 6244155"/>
              <a:gd name="connsiteY4-20" fmla="*/ 0 h 707886"/>
              <a:gd name="connsiteX0-21" fmla="*/ 0 w 6201341"/>
              <a:gd name="connsiteY0-22" fmla="*/ 0 h 707886"/>
              <a:gd name="connsiteX1-23" fmla="*/ 6201341 w 6201341"/>
              <a:gd name="connsiteY1-24" fmla="*/ 5293 h 707886"/>
              <a:gd name="connsiteX2-25" fmla="*/ 5654769 w 6201341"/>
              <a:gd name="connsiteY2-26" fmla="*/ 704690 h 707886"/>
              <a:gd name="connsiteX3-27" fmla="*/ 0 w 6201341"/>
              <a:gd name="connsiteY3-28" fmla="*/ 707886 h 707886"/>
              <a:gd name="connsiteX4-29" fmla="*/ 0 w 6201341"/>
              <a:gd name="connsiteY4-30" fmla="*/ 0 h 707886"/>
              <a:gd name="connsiteX0-31" fmla="*/ 0 w 6201341"/>
              <a:gd name="connsiteY0-32" fmla="*/ 0 h 707886"/>
              <a:gd name="connsiteX1-33" fmla="*/ 6201341 w 6201341"/>
              <a:gd name="connsiteY1-34" fmla="*/ 5293 h 707886"/>
              <a:gd name="connsiteX2-35" fmla="*/ 5638088 w 6201341"/>
              <a:gd name="connsiteY2-36" fmla="*/ 701215 h 707886"/>
              <a:gd name="connsiteX3-37" fmla="*/ 0 w 6201341"/>
              <a:gd name="connsiteY3-38" fmla="*/ 707886 h 707886"/>
              <a:gd name="connsiteX4-39" fmla="*/ 0 w 6201341"/>
              <a:gd name="connsiteY4-40" fmla="*/ 0 h 707886"/>
              <a:gd name="connsiteX0-41" fmla="*/ 0 w 6201341"/>
              <a:gd name="connsiteY0-42" fmla="*/ 0 h 701215"/>
              <a:gd name="connsiteX1-43" fmla="*/ 6201341 w 6201341"/>
              <a:gd name="connsiteY1-44" fmla="*/ 5293 h 701215"/>
              <a:gd name="connsiteX2-45" fmla="*/ 5638088 w 6201341"/>
              <a:gd name="connsiteY2-46" fmla="*/ 701215 h 701215"/>
              <a:gd name="connsiteX3-47" fmla="*/ 719912 w 6201341"/>
              <a:gd name="connsiteY3-48" fmla="*/ 694321 h 701215"/>
              <a:gd name="connsiteX4-49" fmla="*/ 0 w 6201341"/>
              <a:gd name="connsiteY4-50" fmla="*/ 0 h 701215"/>
              <a:gd name="connsiteX0-51" fmla="*/ 0 w 6346464"/>
              <a:gd name="connsiteY0-52" fmla="*/ 6233 h 695922"/>
              <a:gd name="connsiteX1-53" fmla="*/ 6346464 w 6346464"/>
              <a:gd name="connsiteY1-54" fmla="*/ 0 h 695922"/>
              <a:gd name="connsiteX2-55" fmla="*/ 5783211 w 6346464"/>
              <a:gd name="connsiteY2-56" fmla="*/ 695922 h 695922"/>
              <a:gd name="connsiteX3-57" fmla="*/ 865035 w 6346464"/>
              <a:gd name="connsiteY3-58" fmla="*/ 689028 h 695922"/>
              <a:gd name="connsiteX4-59" fmla="*/ 0 w 6346464"/>
              <a:gd name="connsiteY4-60" fmla="*/ 6233 h 6959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346464" h="695922">
                <a:moveTo>
                  <a:pt x="0" y="6233"/>
                </a:moveTo>
                <a:lnTo>
                  <a:pt x="6346464" y="0"/>
                </a:lnTo>
                <a:lnTo>
                  <a:pt x="5783211" y="695922"/>
                </a:lnTo>
                <a:lnTo>
                  <a:pt x="865035" y="689028"/>
                </a:lnTo>
                <a:lnTo>
                  <a:pt x="0" y="6233"/>
                </a:lnTo>
                <a:close/>
              </a:path>
            </a:pathLst>
          </a:custGeom>
          <a:solidFill>
            <a:schemeClr val="accent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087" y="2804984"/>
            <a:ext cx="5529587" cy="898493"/>
          </a:xfrm>
        </p:spPr>
        <p:txBody>
          <a:bodyPr anchor="ctr" anchorCtr="0">
            <a:normAutofit/>
          </a:bodyPr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3317769" y="2804984"/>
            <a:ext cx="1466507" cy="898493"/>
          </a:xfrm>
        </p:spPr>
        <p:txBody>
          <a:bodyPr wrap="square" anchor="ctr" anchorCtr="0">
            <a:normAutofit/>
          </a:bodyPr>
          <a:lstStyle>
            <a:lvl1pPr marL="0" indent="0" algn="r"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14762" y="2383064"/>
            <a:ext cx="5562475" cy="169907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0" dist="50800" dir="2700000" sx="104000" sy="104000" algn="tl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 rot="5400000">
            <a:off x="5773057" y="468083"/>
            <a:ext cx="645888" cy="12192002"/>
            <a:chOff x="9775372" y="0"/>
            <a:chExt cx="832755" cy="6858000"/>
          </a:xfrm>
        </p:grpSpPr>
        <p:sp>
          <p:nvSpPr>
            <p:cNvPr id="8" name="矩形 7"/>
            <p:cNvSpPr/>
            <p:nvPr/>
          </p:nvSpPr>
          <p:spPr>
            <a:xfrm>
              <a:off x="9775372" y="0"/>
              <a:ext cx="653143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0428514" y="0"/>
              <a:ext cx="179613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314763" y="2569821"/>
            <a:ext cx="5562474" cy="1325563"/>
          </a:xfrm>
        </p:spPr>
        <p:txBody>
          <a:bodyPr>
            <a:normAutofit/>
          </a:bodyPr>
          <a:lstStyle>
            <a:lvl1pPr algn="ctr">
              <a:defRPr sz="5400" b="1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6" Type="http://schemas.openxmlformats.org/officeDocument/2006/relationships/theme" Target="../theme/theme2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32098" name="组合 132097"/>
          <p:cNvGrpSpPr/>
          <p:nvPr/>
        </p:nvGrpSpPr>
        <p:grpSpPr>
          <a:xfrm>
            <a:off x="0" y="68263"/>
            <a:ext cx="11887200" cy="6713537"/>
            <a:chOff x="0" y="43"/>
            <a:chExt cx="5616" cy="4229"/>
          </a:xfrm>
        </p:grpSpPr>
        <p:grpSp>
          <p:nvGrpSpPr>
            <p:cNvPr id="132099" name="组合 132098"/>
            <p:cNvGrpSpPr/>
            <p:nvPr userDrawn="1"/>
          </p:nvGrpSpPr>
          <p:grpSpPr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32100" name="直接连接符 132099"/>
              <p:cNvSpPr/>
              <p:nvPr userDrawn="1"/>
            </p:nvSpPr>
            <p:spPr>
              <a:xfrm>
                <a:off x="0" y="4203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01" name="直接连接符 132100"/>
              <p:cNvSpPr/>
              <p:nvPr userDrawn="1"/>
            </p:nvSpPr>
            <p:spPr>
              <a:xfrm>
                <a:off x="0" y="4239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02" name="直接连接符 132101"/>
              <p:cNvSpPr/>
              <p:nvPr userDrawn="1"/>
            </p:nvSpPr>
            <p:spPr>
              <a:xfrm>
                <a:off x="0" y="4272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03" name="直接连接符 132102"/>
              <p:cNvSpPr/>
              <p:nvPr userDrawn="1"/>
            </p:nvSpPr>
            <p:spPr>
              <a:xfrm>
                <a:off x="0" y="4113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04" name="直接连接符 132103"/>
              <p:cNvSpPr/>
              <p:nvPr userDrawn="1"/>
            </p:nvSpPr>
            <p:spPr>
              <a:xfrm>
                <a:off x="0" y="4065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05" name="直接连接符 132104"/>
              <p:cNvSpPr/>
              <p:nvPr userDrawn="1"/>
            </p:nvSpPr>
            <p:spPr>
              <a:xfrm>
                <a:off x="0" y="4158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06" name="直接连接符 132105"/>
              <p:cNvSpPr/>
              <p:nvPr userDrawn="1"/>
            </p:nvSpPr>
            <p:spPr>
              <a:xfrm>
                <a:off x="0" y="3666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07" name="直接连接符 132106"/>
              <p:cNvSpPr/>
              <p:nvPr userDrawn="1"/>
            </p:nvSpPr>
            <p:spPr>
              <a:xfrm>
                <a:off x="0" y="3639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08" name="直接连接符 132107"/>
              <p:cNvSpPr/>
              <p:nvPr userDrawn="1"/>
            </p:nvSpPr>
            <p:spPr>
              <a:xfrm>
                <a:off x="0" y="4020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09" name="直接连接符 132108"/>
              <p:cNvSpPr/>
              <p:nvPr userDrawn="1"/>
            </p:nvSpPr>
            <p:spPr>
              <a:xfrm>
                <a:off x="0" y="3894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10" name="直接连接符 132109"/>
              <p:cNvSpPr/>
              <p:nvPr userDrawn="1"/>
            </p:nvSpPr>
            <p:spPr>
              <a:xfrm>
                <a:off x="0" y="3813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11" name="直接连接符 132110"/>
              <p:cNvSpPr/>
              <p:nvPr userDrawn="1"/>
            </p:nvSpPr>
            <p:spPr>
              <a:xfrm>
                <a:off x="0" y="3999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12" name="直接连接符 132111"/>
              <p:cNvSpPr/>
              <p:nvPr userDrawn="1"/>
            </p:nvSpPr>
            <p:spPr>
              <a:xfrm>
                <a:off x="0" y="3687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13" name="直接连接符 132112"/>
              <p:cNvSpPr/>
              <p:nvPr userDrawn="1"/>
            </p:nvSpPr>
            <p:spPr>
              <a:xfrm>
                <a:off x="0" y="3741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14" name="直接连接符 132113"/>
              <p:cNvSpPr/>
              <p:nvPr userDrawn="1"/>
            </p:nvSpPr>
            <p:spPr>
              <a:xfrm>
                <a:off x="0" y="393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15" name="直接连接符 132114"/>
              <p:cNvSpPr/>
              <p:nvPr userDrawn="1"/>
            </p:nvSpPr>
            <p:spPr>
              <a:xfrm>
                <a:off x="0" y="3918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16" name="直接连接符 132115"/>
              <p:cNvSpPr/>
              <p:nvPr userDrawn="1"/>
            </p:nvSpPr>
            <p:spPr>
              <a:xfrm>
                <a:off x="0" y="3510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17" name="直接连接符 132116"/>
              <p:cNvSpPr/>
              <p:nvPr userDrawn="1"/>
            </p:nvSpPr>
            <p:spPr>
              <a:xfrm>
                <a:off x="0" y="3546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18" name="直接连接符 132117"/>
              <p:cNvSpPr/>
              <p:nvPr userDrawn="1"/>
            </p:nvSpPr>
            <p:spPr>
              <a:xfrm>
                <a:off x="0" y="357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19" name="直接连接符 132118"/>
              <p:cNvSpPr/>
              <p:nvPr userDrawn="1"/>
            </p:nvSpPr>
            <p:spPr>
              <a:xfrm>
                <a:off x="0" y="3420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20" name="直接连接符 132119"/>
              <p:cNvSpPr/>
              <p:nvPr userDrawn="1"/>
            </p:nvSpPr>
            <p:spPr>
              <a:xfrm>
                <a:off x="0" y="3372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21" name="直接连接符 132120"/>
              <p:cNvSpPr/>
              <p:nvPr userDrawn="1"/>
            </p:nvSpPr>
            <p:spPr>
              <a:xfrm>
                <a:off x="0" y="3465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22" name="直接连接符 132121"/>
              <p:cNvSpPr/>
              <p:nvPr userDrawn="1"/>
            </p:nvSpPr>
            <p:spPr>
              <a:xfrm>
                <a:off x="0" y="2973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23" name="直接连接符 132122"/>
              <p:cNvSpPr/>
              <p:nvPr userDrawn="1"/>
            </p:nvSpPr>
            <p:spPr>
              <a:xfrm>
                <a:off x="0" y="2946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24" name="直接连接符 132123"/>
              <p:cNvSpPr/>
              <p:nvPr userDrawn="1"/>
            </p:nvSpPr>
            <p:spPr>
              <a:xfrm>
                <a:off x="0" y="3327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25" name="直接连接符 132124"/>
              <p:cNvSpPr/>
              <p:nvPr userDrawn="1"/>
            </p:nvSpPr>
            <p:spPr>
              <a:xfrm>
                <a:off x="0" y="3201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26" name="直接连接符 132125"/>
              <p:cNvSpPr/>
              <p:nvPr userDrawn="1"/>
            </p:nvSpPr>
            <p:spPr>
              <a:xfrm>
                <a:off x="0" y="3120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27" name="直接连接符 132126"/>
              <p:cNvSpPr/>
              <p:nvPr userDrawn="1"/>
            </p:nvSpPr>
            <p:spPr>
              <a:xfrm>
                <a:off x="0" y="3306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28" name="直接连接符 132127"/>
              <p:cNvSpPr/>
              <p:nvPr userDrawn="1"/>
            </p:nvSpPr>
            <p:spPr>
              <a:xfrm>
                <a:off x="0" y="2994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29" name="直接连接符 132128"/>
              <p:cNvSpPr/>
              <p:nvPr userDrawn="1"/>
            </p:nvSpPr>
            <p:spPr>
              <a:xfrm>
                <a:off x="0" y="3048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30" name="直接连接符 132129"/>
              <p:cNvSpPr/>
              <p:nvPr userDrawn="1"/>
            </p:nvSpPr>
            <p:spPr>
              <a:xfrm>
                <a:off x="0" y="3246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31" name="直接连接符 132130"/>
              <p:cNvSpPr/>
              <p:nvPr userDrawn="1"/>
            </p:nvSpPr>
            <p:spPr>
              <a:xfrm>
                <a:off x="0" y="3225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32" name="直接连接符 132131"/>
              <p:cNvSpPr/>
              <p:nvPr userDrawn="1"/>
            </p:nvSpPr>
            <p:spPr>
              <a:xfrm>
                <a:off x="0" y="2831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33" name="直接连接符 132132"/>
              <p:cNvSpPr/>
              <p:nvPr userDrawn="1"/>
            </p:nvSpPr>
            <p:spPr>
              <a:xfrm>
                <a:off x="0" y="2750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34" name="直接连接符 132133"/>
              <p:cNvSpPr/>
              <p:nvPr userDrawn="1"/>
            </p:nvSpPr>
            <p:spPr>
              <a:xfrm>
                <a:off x="0" y="2678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35" name="直接连接符 132134"/>
              <p:cNvSpPr/>
              <p:nvPr userDrawn="1"/>
            </p:nvSpPr>
            <p:spPr>
              <a:xfrm>
                <a:off x="0" y="2876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36" name="直接连接符 132135"/>
              <p:cNvSpPr/>
              <p:nvPr userDrawn="1"/>
            </p:nvSpPr>
            <p:spPr>
              <a:xfrm>
                <a:off x="0" y="2855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37" name="直接连接符 132136"/>
              <p:cNvSpPr/>
              <p:nvPr userDrawn="1"/>
            </p:nvSpPr>
            <p:spPr>
              <a:xfrm>
                <a:off x="0" y="2554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38" name="直接连接符 132137"/>
              <p:cNvSpPr/>
              <p:nvPr userDrawn="1"/>
            </p:nvSpPr>
            <p:spPr>
              <a:xfrm>
                <a:off x="0" y="2590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39" name="直接连接符 132138"/>
              <p:cNvSpPr/>
              <p:nvPr userDrawn="1"/>
            </p:nvSpPr>
            <p:spPr>
              <a:xfrm>
                <a:off x="0" y="2623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40" name="直接连接符 132139"/>
              <p:cNvSpPr/>
              <p:nvPr userDrawn="1"/>
            </p:nvSpPr>
            <p:spPr>
              <a:xfrm>
                <a:off x="0" y="2464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41" name="直接连接符 132140"/>
              <p:cNvSpPr/>
              <p:nvPr userDrawn="1"/>
            </p:nvSpPr>
            <p:spPr>
              <a:xfrm>
                <a:off x="0" y="2416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42" name="直接连接符 132141"/>
              <p:cNvSpPr/>
              <p:nvPr userDrawn="1"/>
            </p:nvSpPr>
            <p:spPr>
              <a:xfrm>
                <a:off x="0" y="250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43" name="直接连接符 132142"/>
              <p:cNvSpPr/>
              <p:nvPr userDrawn="1"/>
            </p:nvSpPr>
            <p:spPr>
              <a:xfrm>
                <a:off x="0" y="2371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44" name="直接连接符 132143"/>
              <p:cNvSpPr/>
              <p:nvPr userDrawn="1"/>
            </p:nvSpPr>
            <p:spPr>
              <a:xfrm>
                <a:off x="0" y="2245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45" name="直接连接符 132144"/>
              <p:cNvSpPr/>
              <p:nvPr userDrawn="1"/>
            </p:nvSpPr>
            <p:spPr>
              <a:xfrm>
                <a:off x="0" y="2350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46" name="直接连接符 132145"/>
              <p:cNvSpPr/>
              <p:nvPr userDrawn="1"/>
            </p:nvSpPr>
            <p:spPr>
              <a:xfrm>
                <a:off x="0" y="2290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47" name="直接连接符 132146"/>
              <p:cNvSpPr/>
              <p:nvPr userDrawn="1"/>
            </p:nvSpPr>
            <p:spPr>
              <a:xfrm>
                <a:off x="0" y="2269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48" name="直接连接符 132147"/>
              <p:cNvSpPr/>
              <p:nvPr userDrawn="1"/>
            </p:nvSpPr>
            <p:spPr>
              <a:xfrm>
                <a:off x="0" y="2130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49" name="直接连接符 132148"/>
              <p:cNvSpPr/>
              <p:nvPr userDrawn="1"/>
            </p:nvSpPr>
            <p:spPr>
              <a:xfrm>
                <a:off x="0" y="2166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50" name="直接连接符 132149"/>
              <p:cNvSpPr/>
              <p:nvPr userDrawn="1"/>
            </p:nvSpPr>
            <p:spPr>
              <a:xfrm>
                <a:off x="0" y="219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51" name="直接连接符 132150"/>
              <p:cNvSpPr/>
              <p:nvPr userDrawn="1"/>
            </p:nvSpPr>
            <p:spPr>
              <a:xfrm>
                <a:off x="0" y="2040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52" name="直接连接符 132151"/>
              <p:cNvSpPr/>
              <p:nvPr userDrawn="1"/>
            </p:nvSpPr>
            <p:spPr>
              <a:xfrm>
                <a:off x="0" y="1992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53" name="直接连接符 132152"/>
              <p:cNvSpPr/>
              <p:nvPr userDrawn="1"/>
            </p:nvSpPr>
            <p:spPr>
              <a:xfrm>
                <a:off x="0" y="2085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54" name="直接连接符 132153"/>
              <p:cNvSpPr/>
              <p:nvPr userDrawn="1"/>
            </p:nvSpPr>
            <p:spPr>
              <a:xfrm>
                <a:off x="0" y="1593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55" name="直接连接符 132154"/>
              <p:cNvSpPr/>
              <p:nvPr userDrawn="1"/>
            </p:nvSpPr>
            <p:spPr>
              <a:xfrm>
                <a:off x="0" y="1566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56" name="直接连接符 132155"/>
              <p:cNvSpPr/>
              <p:nvPr userDrawn="1"/>
            </p:nvSpPr>
            <p:spPr>
              <a:xfrm>
                <a:off x="0" y="1947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57" name="直接连接符 132156"/>
              <p:cNvSpPr/>
              <p:nvPr userDrawn="1"/>
            </p:nvSpPr>
            <p:spPr>
              <a:xfrm>
                <a:off x="0" y="1821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58" name="直接连接符 132157"/>
              <p:cNvSpPr/>
              <p:nvPr userDrawn="1"/>
            </p:nvSpPr>
            <p:spPr>
              <a:xfrm>
                <a:off x="0" y="1740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59" name="直接连接符 132158"/>
              <p:cNvSpPr/>
              <p:nvPr userDrawn="1"/>
            </p:nvSpPr>
            <p:spPr>
              <a:xfrm>
                <a:off x="0" y="1926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60" name="直接连接符 132159"/>
              <p:cNvSpPr/>
              <p:nvPr userDrawn="1"/>
            </p:nvSpPr>
            <p:spPr>
              <a:xfrm>
                <a:off x="0" y="1614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61" name="直接连接符 132160"/>
              <p:cNvSpPr/>
              <p:nvPr userDrawn="1"/>
            </p:nvSpPr>
            <p:spPr>
              <a:xfrm>
                <a:off x="0" y="1668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62" name="直接连接符 132161"/>
              <p:cNvSpPr/>
              <p:nvPr userDrawn="1"/>
            </p:nvSpPr>
            <p:spPr>
              <a:xfrm>
                <a:off x="0" y="1866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63" name="直接连接符 132162"/>
              <p:cNvSpPr/>
              <p:nvPr userDrawn="1"/>
            </p:nvSpPr>
            <p:spPr>
              <a:xfrm>
                <a:off x="0" y="1845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64" name="直接连接符 132163"/>
              <p:cNvSpPr/>
              <p:nvPr userDrawn="1"/>
            </p:nvSpPr>
            <p:spPr>
              <a:xfrm>
                <a:off x="0" y="1437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65" name="直接连接符 132164"/>
              <p:cNvSpPr/>
              <p:nvPr userDrawn="1"/>
            </p:nvSpPr>
            <p:spPr>
              <a:xfrm>
                <a:off x="0" y="1473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66" name="直接连接符 132165"/>
              <p:cNvSpPr/>
              <p:nvPr userDrawn="1"/>
            </p:nvSpPr>
            <p:spPr>
              <a:xfrm>
                <a:off x="0" y="1506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67" name="直接连接符 132166"/>
              <p:cNvSpPr/>
              <p:nvPr userDrawn="1"/>
            </p:nvSpPr>
            <p:spPr>
              <a:xfrm>
                <a:off x="0" y="1347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68" name="直接连接符 132167"/>
              <p:cNvSpPr/>
              <p:nvPr userDrawn="1"/>
            </p:nvSpPr>
            <p:spPr>
              <a:xfrm>
                <a:off x="0" y="1392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69" name="直接连接符 132168"/>
              <p:cNvSpPr/>
              <p:nvPr userDrawn="1"/>
            </p:nvSpPr>
            <p:spPr>
              <a:xfrm>
                <a:off x="0" y="1016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70" name="直接连接符 132169"/>
              <p:cNvSpPr/>
              <p:nvPr userDrawn="1"/>
            </p:nvSpPr>
            <p:spPr>
              <a:xfrm>
                <a:off x="0" y="989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71" name="直接连接符 132170"/>
              <p:cNvSpPr/>
              <p:nvPr userDrawn="1"/>
            </p:nvSpPr>
            <p:spPr>
              <a:xfrm>
                <a:off x="0" y="1244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72" name="直接连接符 132171"/>
              <p:cNvSpPr/>
              <p:nvPr userDrawn="1"/>
            </p:nvSpPr>
            <p:spPr>
              <a:xfrm>
                <a:off x="0" y="1163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73" name="直接连接符 132172"/>
              <p:cNvSpPr/>
              <p:nvPr userDrawn="1"/>
            </p:nvSpPr>
            <p:spPr>
              <a:xfrm>
                <a:off x="0" y="1037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74" name="直接连接符 132173"/>
              <p:cNvSpPr/>
              <p:nvPr userDrawn="1"/>
            </p:nvSpPr>
            <p:spPr>
              <a:xfrm>
                <a:off x="0" y="1091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75" name="直接连接符 132174"/>
              <p:cNvSpPr/>
              <p:nvPr userDrawn="1"/>
            </p:nvSpPr>
            <p:spPr>
              <a:xfrm>
                <a:off x="0" y="128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76" name="直接连接符 132175"/>
              <p:cNvSpPr/>
              <p:nvPr userDrawn="1"/>
            </p:nvSpPr>
            <p:spPr>
              <a:xfrm>
                <a:off x="0" y="1268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77" name="直接连接符 132176"/>
              <p:cNvSpPr/>
              <p:nvPr userDrawn="1"/>
            </p:nvSpPr>
            <p:spPr>
              <a:xfrm>
                <a:off x="0" y="860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78" name="直接连接符 132177"/>
              <p:cNvSpPr/>
              <p:nvPr userDrawn="1"/>
            </p:nvSpPr>
            <p:spPr>
              <a:xfrm>
                <a:off x="0" y="896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79" name="直接连接符 132178"/>
              <p:cNvSpPr/>
              <p:nvPr userDrawn="1"/>
            </p:nvSpPr>
            <p:spPr>
              <a:xfrm>
                <a:off x="0" y="92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80" name="直接连接符 132179"/>
              <p:cNvSpPr/>
              <p:nvPr userDrawn="1"/>
            </p:nvSpPr>
            <p:spPr>
              <a:xfrm>
                <a:off x="0" y="770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81" name="直接连接符 132180"/>
              <p:cNvSpPr/>
              <p:nvPr userDrawn="1"/>
            </p:nvSpPr>
            <p:spPr>
              <a:xfrm>
                <a:off x="0" y="815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82" name="直接连接符 132181"/>
              <p:cNvSpPr/>
              <p:nvPr userDrawn="1"/>
            </p:nvSpPr>
            <p:spPr>
              <a:xfrm>
                <a:off x="0" y="718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83" name="直接连接符 132182"/>
              <p:cNvSpPr/>
              <p:nvPr userDrawn="1"/>
            </p:nvSpPr>
            <p:spPr>
              <a:xfrm>
                <a:off x="0" y="646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84" name="直接连接符 132183"/>
              <p:cNvSpPr/>
              <p:nvPr userDrawn="1"/>
            </p:nvSpPr>
            <p:spPr>
              <a:xfrm>
                <a:off x="0" y="522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85" name="直接连接符 132184"/>
              <p:cNvSpPr/>
              <p:nvPr userDrawn="1"/>
            </p:nvSpPr>
            <p:spPr>
              <a:xfrm>
                <a:off x="0" y="558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86" name="直接连接符 132185"/>
              <p:cNvSpPr/>
              <p:nvPr userDrawn="1"/>
            </p:nvSpPr>
            <p:spPr>
              <a:xfrm>
                <a:off x="0" y="591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87" name="直接连接符 132186"/>
              <p:cNvSpPr/>
              <p:nvPr userDrawn="1"/>
            </p:nvSpPr>
            <p:spPr>
              <a:xfrm>
                <a:off x="0" y="432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88" name="直接连接符 132187"/>
              <p:cNvSpPr/>
              <p:nvPr userDrawn="1"/>
            </p:nvSpPr>
            <p:spPr>
              <a:xfrm>
                <a:off x="0" y="384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89" name="直接连接符 132188"/>
              <p:cNvSpPr/>
              <p:nvPr userDrawn="1"/>
            </p:nvSpPr>
            <p:spPr>
              <a:xfrm>
                <a:off x="0" y="477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90" name="直接连接符 132189"/>
              <p:cNvSpPr/>
              <p:nvPr userDrawn="1"/>
            </p:nvSpPr>
            <p:spPr>
              <a:xfrm>
                <a:off x="0" y="33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91" name="直接连接符 132190"/>
              <p:cNvSpPr/>
              <p:nvPr userDrawn="1"/>
            </p:nvSpPr>
            <p:spPr>
              <a:xfrm>
                <a:off x="0" y="318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92" name="直接连接符 132191"/>
              <p:cNvSpPr/>
              <p:nvPr userDrawn="1"/>
            </p:nvSpPr>
            <p:spPr>
              <a:xfrm>
                <a:off x="0" y="258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93" name="直接连接符 132192"/>
              <p:cNvSpPr/>
              <p:nvPr userDrawn="1"/>
            </p:nvSpPr>
            <p:spPr>
              <a:xfrm>
                <a:off x="0" y="70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94" name="直接连接符 132193"/>
              <p:cNvSpPr/>
              <p:nvPr userDrawn="1"/>
            </p:nvSpPr>
            <p:spPr>
              <a:xfrm>
                <a:off x="0" y="43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95" name="直接连接符 132194"/>
              <p:cNvSpPr/>
              <p:nvPr userDrawn="1"/>
            </p:nvSpPr>
            <p:spPr>
              <a:xfrm>
                <a:off x="0" y="91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96" name="直接连接符 132195"/>
              <p:cNvSpPr/>
              <p:nvPr userDrawn="1"/>
            </p:nvSpPr>
            <p:spPr>
              <a:xfrm>
                <a:off x="0" y="145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2197" name="直接连接符 132196"/>
              <p:cNvSpPr/>
              <p:nvPr userDrawn="1"/>
            </p:nvSpPr>
            <p:spPr>
              <a:xfrm>
                <a:off x="0" y="202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32198" name="组合 132197"/>
            <p:cNvGrpSpPr/>
            <p:nvPr userDrawn="1"/>
          </p:nvGrpSpPr>
          <p:grpSpPr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32199" name="矩形 132198"/>
              <p:cNvSpPr/>
              <p:nvPr userDrawn="1"/>
            </p:nvSpPr>
            <p:spPr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/>
              <a:p>
                <a:endParaRPr lang="zh-CN" altLang="en-US" sz="2400"/>
              </a:p>
            </p:txBody>
          </p:sp>
          <p:sp>
            <p:nvSpPr>
              <p:cNvPr id="132200" name="矩形 132199"/>
              <p:cNvSpPr/>
              <p:nvPr userDrawn="1"/>
            </p:nvSpPr>
            <p:spPr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</a:ln>
            </p:spPr>
            <p:txBody>
              <a:bodyPr/>
              <a:p>
                <a:endParaRPr lang="zh-CN" altLang="en-US" sz="2400"/>
              </a:p>
            </p:txBody>
          </p:sp>
          <p:sp>
            <p:nvSpPr>
              <p:cNvPr id="132201" name="矩形 132200"/>
              <p:cNvSpPr/>
              <p:nvPr userDrawn="1"/>
            </p:nvSpPr>
            <p:spPr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/>
              <a:p>
                <a:endParaRPr lang="zh-CN" altLang="en-US" sz="2400"/>
              </a:p>
            </p:txBody>
          </p:sp>
          <p:sp>
            <p:nvSpPr>
              <p:cNvPr id="132202" name="矩形 132201"/>
              <p:cNvSpPr/>
              <p:nvPr userDrawn="1"/>
            </p:nvSpPr>
            <p:spPr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</a:ln>
            </p:spPr>
            <p:txBody>
              <a:bodyPr/>
              <a:p>
                <a:endParaRPr lang="zh-CN" altLang="en-US" sz="2400"/>
              </a:p>
            </p:txBody>
          </p:sp>
        </p:grpSp>
      </p:grpSp>
      <p:sp>
        <p:nvSpPr>
          <p:cNvPr id="132203" name="文本占位符 132202"/>
          <p:cNvSpPr>
            <a:spLocks noGrp="1"/>
          </p:cNvSpPr>
          <p:nvPr>
            <p:ph type="body" idx="1"/>
          </p:nvPr>
        </p:nvSpPr>
        <p:spPr>
          <a:xfrm>
            <a:off x="1079500" y="2214563"/>
            <a:ext cx="10610851" cy="38814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2204" name="日期占位符 132203"/>
          <p:cNvSpPr>
            <a:spLocks noGrp="1"/>
          </p:cNvSpPr>
          <p:nvPr>
            <p:ph type="dt" sz="half" idx="2"/>
          </p:nvPr>
        </p:nvSpPr>
        <p:spPr>
          <a:xfrm>
            <a:off x="1079500" y="6373813"/>
            <a:ext cx="2540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132205" name="页脚占位符 132204"/>
          <p:cNvSpPr>
            <a:spLocks noGrp="1"/>
          </p:cNvSpPr>
          <p:nvPr>
            <p:ph type="ftr" sz="quarter" idx="3"/>
          </p:nvPr>
        </p:nvSpPr>
        <p:spPr>
          <a:xfrm>
            <a:off x="4176184" y="6376988"/>
            <a:ext cx="4114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pPr lvl="0"/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132206" name="灯片编号占位符 132205"/>
          <p:cNvSpPr>
            <a:spLocks noGrp="1"/>
          </p:cNvSpPr>
          <p:nvPr>
            <p:ph type="sldNum" sz="quarter" idx="4"/>
          </p:nvPr>
        </p:nvSpPr>
        <p:spPr>
          <a:xfrm>
            <a:off x="8786284" y="6376988"/>
            <a:ext cx="2925233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latin typeface="Times New Roman" panose="02020603050405020304" charset="0"/>
              </a:rPr>
            </a:fld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132207" name="标题 132206"/>
          <p:cNvSpPr>
            <a:spLocks noGrp="1"/>
          </p:cNvSpPr>
          <p:nvPr>
            <p:ph type="title"/>
          </p:nvPr>
        </p:nvSpPr>
        <p:spPr>
          <a:xfrm>
            <a:off x="1828800" y="609600"/>
            <a:ext cx="98382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85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8585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42875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w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77165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6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365125" y="3851275"/>
            <a:ext cx="1902460" cy="781685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</a:rPr>
              <a:t>徐  鹏</a:t>
            </a:r>
            <a:endParaRPr lang="zh-CN" altLang="en-US">
              <a:solidFill>
                <a:schemeClr val="bg1"/>
              </a:solidFill>
            </a:endParaRPr>
          </a:p>
          <a:p>
            <a:pPr algn="ctr"/>
            <a:r>
              <a:rPr lang="en-US" altLang="zh-CN">
                <a:solidFill>
                  <a:schemeClr val="bg1"/>
                </a:solidFill>
              </a:rPr>
              <a:t>2018.9.6</a:t>
            </a:r>
            <a:endParaRPr lang="zh-CN" altLang="en-US">
              <a:solidFill>
                <a:schemeClr val="bg1"/>
              </a:solidFill>
            </a:endParaRPr>
          </a:p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72073" y="2957716"/>
            <a:ext cx="4782098" cy="757130"/>
          </a:xfrm>
        </p:spPr>
        <p:txBody>
          <a:bodyPr/>
          <a:lstStyle/>
          <a:p>
            <a:r>
              <a:rPr lang="zh-CN" altLang="en-US"/>
              <a:t>搜索引擎高级语法</a:t>
            </a:r>
            <a:br>
              <a:rPr lang="zh-CN" altLang="en-US"/>
            </a:br>
            <a:r>
              <a:rPr lang="en-US" altLang="zh-CN"/>
              <a:t>&amp;</a:t>
            </a:r>
            <a:r>
              <a:rPr lang="zh-CN" altLang="en-US"/>
              <a:t>文献查找步骤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 fontScale="82500"/>
          </a:bodyPr>
          <a:lstStyle/>
          <a:p>
            <a:r>
              <a:rPr lang="en-US" altLang="zh-CN">
                <a:sym typeface="+mn-ea"/>
              </a:rPr>
              <a:t> </a:t>
            </a:r>
            <a:endParaRPr lang="en-US" altLang="zh-CN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71805" y="1673225"/>
            <a:ext cx="37026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六联系系列讲座</a:t>
            </a:r>
            <a:endParaRPr lang="zh-CN" altLang="en-US" sz="2400"/>
          </a:p>
        </p:txBody>
      </p:sp>
    </p:spTree>
    <p:custDataLst>
      <p:tags r:id="rId4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7282" name="标题 9728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sz="4000" b="1" dirty="0">
                <a:ea typeface="华文隶书" panose="02010800040101010101" pitchFamily="2" charset="-122"/>
              </a:rPr>
              <a:t>文献信息检索（间接）步骤（</a:t>
            </a:r>
            <a:r>
              <a:rPr lang="en-US" altLang="zh-CN" sz="4000" b="1" dirty="0">
                <a:ea typeface="华文隶书" panose="02010800040101010101" pitchFamily="2" charset="-122"/>
              </a:rPr>
              <a:t>1</a:t>
            </a:r>
            <a:r>
              <a:rPr lang="zh-CN" altLang="en-US" sz="4000" b="1" dirty="0">
                <a:ea typeface="华文隶书" panose="02010800040101010101" pitchFamily="2" charset="-122"/>
              </a:rPr>
              <a:t>）</a:t>
            </a:r>
            <a:endParaRPr lang="zh-CN" altLang="en-US" sz="4000" b="1">
              <a:ea typeface="华文隶书" panose="02010800040101010101" pitchFamily="2" charset="-122"/>
            </a:endParaRPr>
          </a:p>
        </p:txBody>
      </p:sp>
      <p:sp>
        <p:nvSpPr>
          <p:cNvPr id="97283" name="文本占位符 97282"/>
          <p:cNvSpPr>
            <a:spLocks noGrp="1"/>
          </p:cNvSpPr>
          <p:nvPr>
            <p:ph type="body" idx="1"/>
          </p:nvPr>
        </p:nvSpPr>
        <p:spPr>
          <a:xfrm>
            <a:off x="2133600" y="2214563"/>
            <a:ext cx="8534400" cy="3881437"/>
          </a:xfrm>
        </p:spPr>
        <p:txBody>
          <a:bodyPr/>
          <a:p>
            <a:pPr eaLnBrk="0" hangingPunct="0">
              <a:lnSpc>
                <a:spcPct val="90000"/>
              </a:lnSpc>
            </a:pPr>
            <a:r>
              <a:rPr lang="zh-CN" altLang="en-US" sz="2400" dirty="0">
                <a:ea typeface="华文隶书" panose="02010800040101010101" pitchFamily="2" charset="-122"/>
              </a:rPr>
              <a:t>如课题 “</a:t>
            </a:r>
            <a:r>
              <a:rPr lang="zh-CN" altLang="en-US" dirty="0">
                <a:solidFill>
                  <a:schemeClr val="folHlink"/>
                </a:solidFill>
                <a:ea typeface="华文隶书" panose="02010800040101010101" pitchFamily="2" charset="-122"/>
              </a:rPr>
              <a:t>移动卫星通信信道的研究</a:t>
            </a:r>
            <a:r>
              <a:rPr lang="zh-CN" altLang="en-US" sz="2400" dirty="0">
                <a:ea typeface="华文隶书" panose="02010800040101010101" pitchFamily="2" charset="-122"/>
              </a:rPr>
              <a:t>”</a:t>
            </a:r>
            <a:endParaRPr lang="zh-CN" altLang="en-US" sz="2400" dirty="0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zh-CN" altLang="en-US" sz="2400" dirty="0">
                <a:ea typeface="华文隶书" panose="02010800040101010101" pitchFamily="2" charset="-122"/>
              </a:rPr>
              <a:t>（使用主题词途径检索）</a:t>
            </a:r>
            <a:endParaRPr lang="zh-CN" altLang="en-US" sz="2400" dirty="0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zh-CN" altLang="en-US" sz="2400" dirty="0">
                <a:ea typeface="华文隶书" panose="02010800040101010101" pitchFamily="2" charset="-122"/>
              </a:rPr>
              <a:t>         分析题目，得到几个概念：</a:t>
            </a:r>
            <a:endParaRPr lang="zh-CN" altLang="en-US" sz="2400" dirty="0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zh-CN" altLang="en-US" sz="2400" dirty="0">
                <a:ea typeface="华文隶书" panose="02010800040101010101" pitchFamily="2" charset="-122"/>
              </a:rPr>
              <a:t>         移动通信</a:t>
            </a:r>
            <a:endParaRPr lang="zh-CN" altLang="en-US" sz="2400" dirty="0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zh-CN" altLang="en-US" sz="2400" dirty="0">
                <a:ea typeface="华文隶书" panose="02010800040101010101" pitchFamily="2" charset="-122"/>
              </a:rPr>
              <a:t>         移动卫星通信      </a:t>
            </a:r>
            <a:r>
              <a:rPr lang="en-US" altLang="zh-CN" sz="2400" dirty="0">
                <a:ea typeface="华文隶书" panose="02010800040101010101" pitchFamily="2" charset="-122"/>
              </a:rPr>
              <a:t>&gt;</a:t>
            </a:r>
            <a:r>
              <a:rPr lang="zh-CN" altLang="en-US" sz="2400" dirty="0">
                <a:ea typeface="华文隶书" panose="02010800040101010101" pitchFamily="2" charset="-122"/>
              </a:rPr>
              <a:t>卫星移动通信               卫星移动通信</a:t>
            </a:r>
            <a:endParaRPr lang="zh-CN" altLang="en-US" sz="2400" dirty="0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zh-CN" altLang="en-US" sz="2400" dirty="0">
                <a:ea typeface="华文隶书" panose="02010800040101010101" pitchFamily="2" charset="-122"/>
              </a:rPr>
              <a:t>         卫星通信</a:t>
            </a:r>
            <a:endParaRPr lang="zh-CN" altLang="en-US" sz="2400" dirty="0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zh-CN" altLang="en-US" sz="2400" dirty="0">
                <a:ea typeface="华文隶书" panose="02010800040101010101" pitchFamily="2" charset="-122"/>
              </a:rPr>
              <a:t>         通信信道              不是正式主题词</a:t>
            </a:r>
            <a:endParaRPr lang="zh-CN" altLang="en-US" sz="2400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zh-CN" altLang="en-US" sz="2400" dirty="0">
                <a:ea typeface="华文隶书" panose="02010800040101010101" pitchFamily="2" charset="-122"/>
              </a:rPr>
              <a:t>         信道                                                               信道</a:t>
            </a:r>
            <a:endParaRPr lang="zh-CN" altLang="en-US" sz="2400" dirty="0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zh-CN" altLang="en-US" sz="2400" dirty="0">
                <a:ea typeface="华文隶书" panose="02010800040101010101" pitchFamily="2" charset="-122"/>
              </a:rPr>
              <a:t>         提取主题概念：卫星移动通信、信道      </a:t>
            </a:r>
            <a:r>
              <a:rPr lang="en-US" altLang="zh-CN" sz="2400" dirty="0">
                <a:ea typeface="华文隶书" panose="02010800040101010101" pitchFamily="2" charset="-122"/>
              </a:rPr>
              <a:t>(</a:t>
            </a:r>
            <a:r>
              <a:rPr lang="zh-CN" altLang="en-US" sz="2400" dirty="0">
                <a:ea typeface="华文隶书" panose="02010800040101010101" pitchFamily="2" charset="-122"/>
              </a:rPr>
              <a:t>英译</a:t>
            </a:r>
            <a:r>
              <a:rPr lang="en-US" altLang="zh-CN" sz="2400">
                <a:ea typeface="华文隶书" panose="02010800040101010101" pitchFamily="2" charset="-122"/>
              </a:rPr>
              <a:t>)</a:t>
            </a:r>
            <a:endParaRPr lang="en-US" altLang="zh-CN" sz="2400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altLang="zh-CN" sz="2400" dirty="0">
                <a:ea typeface="华文隶书" panose="02010800040101010101" pitchFamily="2" charset="-122"/>
              </a:rPr>
              <a:t>         </a:t>
            </a:r>
            <a:r>
              <a:rPr lang="zh-CN" altLang="en-US" sz="2400" dirty="0">
                <a:ea typeface="华文隶书" panose="02010800040101010101" pitchFamily="2" charset="-122"/>
              </a:rPr>
              <a:t>范畴</a:t>
            </a:r>
            <a:r>
              <a:rPr lang="en-US" altLang="zh-CN" sz="2400" dirty="0">
                <a:ea typeface="华文隶书" panose="02010800040101010101" pitchFamily="2" charset="-122"/>
              </a:rPr>
              <a:t>:</a:t>
            </a:r>
            <a:r>
              <a:rPr lang="zh-CN" altLang="en-US" sz="2400" dirty="0">
                <a:ea typeface="华文隶书" panose="02010800040101010101" pitchFamily="2" charset="-122"/>
              </a:rPr>
              <a:t>通信技术</a:t>
            </a:r>
            <a:r>
              <a:rPr lang="en-US" altLang="zh-CN" sz="2400" dirty="0">
                <a:ea typeface="华文隶书" panose="02010800040101010101" pitchFamily="2" charset="-122"/>
              </a:rPr>
              <a:t>&gt;</a:t>
            </a:r>
            <a:r>
              <a:rPr lang="zh-CN" altLang="en-US" sz="2400" dirty="0">
                <a:ea typeface="华文隶书" panose="02010800040101010101" pitchFamily="2" charset="-122"/>
              </a:rPr>
              <a:t>卫星移动通信</a:t>
            </a:r>
            <a:endParaRPr lang="zh-CN" altLang="en-US" sz="2400">
              <a:ea typeface="华文隶书" panose="02010800040101010101" pitchFamily="2" charset="-122"/>
            </a:endParaRPr>
          </a:p>
        </p:txBody>
      </p:sp>
      <p:sp>
        <p:nvSpPr>
          <p:cNvPr id="97284" name="左大括号 97283"/>
          <p:cNvSpPr/>
          <p:nvPr/>
        </p:nvSpPr>
        <p:spPr>
          <a:xfrm>
            <a:off x="2362200" y="3733800"/>
            <a:ext cx="457200" cy="1600200"/>
          </a:xfrm>
          <a:prstGeom prst="leftBrace">
            <a:avLst>
              <a:gd name="adj1" fmla="val 29166"/>
              <a:gd name="adj2" fmla="val 50000"/>
            </a:avLst>
          </a:prstGeom>
          <a:noFill/>
          <a:ln w="9525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 sz="2400"/>
          </a:p>
        </p:txBody>
      </p:sp>
      <p:sp>
        <p:nvSpPr>
          <p:cNvPr id="97285" name="右大括号 97284"/>
          <p:cNvSpPr/>
          <p:nvPr/>
        </p:nvSpPr>
        <p:spPr>
          <a:xfrm>
            <a:off x="7696200" y="3657600"/>
            <a:ext cx="381000" cy="914400"/>
          </a:xfrm>
          <a:prstGeom prst="rightBrace">
            <a:avLst>
              <a:gd name="adj1" fmla="val 20000"/>
              <a:gd name="adj2" fmla="val 50639"/>
            </a:avLst>
          </a:prstGeom>
          <a:noFill/>
          <a:ln w="12700" cap="sq" cmpd="sng">
            <a:solidFill>
              <a:schemeClr val="accent2"/>
            </a:solidFill>
            <a:prstDash val="solid"/>
            <a:headEnd type="none" w="sm" len="sm"/>
            <a:tailEnd type="none" w="sm" len="sm"/>
          </a:ln>
        </p:spPr>
        <p:txBody>
          <a:bodyPr/>
          <a:p>
            <a:endParaRPr lang="zh-CN" altLang="en-US" sz="2400"/>
          </a:p>
        </p:txBody>
      </p:sp>
      <p:sp>
        <p:nvSpPr>
          <p:cNvPr id="97286" name="右大括号 97285"/>
          <p:cNvSpPr/>
          <p:nvPr/>
        </p:nvSpPr>
        <p:spPr>
          <a:xfrm>
            <a:off x="7696200" y="4800600"/>
            <a:ext cx="304800" cy="609600"/>
          </a:xfrm>
          <a:prstGeom prst="rightBrace">
            <a:avLst>
              <a:gd name="adj1" fmla="val 16666"/>
              <a:gd name="adj2" fmla="val 50639"/>
            </a:avLst>
          </a:prstGeom>
          <a:noFill/>
          <a:ln w="12700" cap="sq" cmpd="sng">
            <a:solidFill>
              <a:schemeClr val="accent2"/>
            </a:solidFill>
            <a:prstDash val="solid"/>
            <a:headEnd type="none" w="sm" len="sm"/>
            <a:tailEnd type="none" w="sm" len="sm"/>
          </a:ln>
        </p:spPr>
        <p:txBody>
          <a:bodyPr/>
          <a:p>
            <a:endParaRPr lang="zh-CN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9330" name="标题 99329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sz="4000" b="1" dirty="0">
                <a:ea typeface="华文隶书" panose="02010800040101010101" pitchFamily="2" charset="-122"/>
              </a:rPr>
              <a:t>文献信息检索（间接）步骤（</a:t>
            </a:r>
            <a:r>
              <a:rPr lang="en-US" altLang="zh-CN" sz="4000" b="1" dirty="0">
                <a:ea typeface="华文隶书" panose="02010800040101010101" pitchFamily="2" charset="-122"/>
              </a:rPr>
              <a:t>1</a:t>
            </a:r>
            <a:r>
              <a:rPr lang="zh-CN" altLang="en-US" sz="4000" b="1" dirty="0">
                <a:ea typeface="华文隶书" panose="02010800040101010101" pitchFamily="2" charset="-122"/>
              </a:rPr>
              <a:t>）</a:t>
            </a:r>
            <a:endParaRPr lang="zh-CN" altLang="en-US" sz="4000" b="1">
              <a:ea typeface="华文隶书" panose="02010800040101010101" pitchFamily="2" charset="-122"/>
            </a:endParaRPr>
          </a:p>
        </p:txBody>
      </p:sp>
      <p:sp>
        <p:nvSpPr>
          <p:cNvPr id="99331" name="文本占位符 99330"/>
          <p:cNvSpPr>
            <a:spLocks noGrp="1"/>
          </p:cNvSpPr>
          <p:nvPr>
            <p:ph type="body" idx="1"/>
          </p:nvPr>
        </p:nvSpPr>
        <p:spPr>
          <a:xfrm>
            <a:off x="2133600" y="2214563"/>
            <a:ext cx="8534400" cy="3881437"/>
          </a:xfrm>
        </p:spPr>
        <p:txBody>
          <a:bodyPr/>
          <a:p>
            <a:pPr eaLnBrk="0" hangingPunct="0">
              <a:buNone/>
            </a:pPr>
            <a:r>
              <a:rPr lang="zh-CN" altLang="en-US" sz="2800" dirty="0">
                <a:ea typeface="华文隶书" panose="02010800040101010101" pitchFamily="2" charset="-122"/>
              </a:rPr>
              <a:t>有时需要扩展课题概念：</a:t>
            </a:r>
            <a:endParaRPr lang="zh-CN" altLang="en-US" sz="28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endParaRPr lang="zh-CN" altLang="en-US" sz="28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800" dirty="0">
                <a:ea typeface="华文隶书" panose="02010800040101010101" pitchFamily="2" charset="-122"/>
              </a:rPr>
              <a:t>如课题 “</a:t>
            </a:r>
            <a:r>
              <a:rPr lang="zh-CN" altLang="en-US" sz="3600" dirty="0">
                <a:solidFill>
                  <a:schemeClr val="folHlink"/>
                </a:solidFill>
                <a:ea typeface="华文隶书" panose="02010800040101010101" pitchFamily="2" charset="-122"/>
              </a:rPr>
              <a:t>计算机在高等教育中的应用</a:t>
            </a:r>
            <a:r>
              <a:rPr lang="zh-CN" altLang="en-US" sz="2800" dirty="0">
                <a:ea typeface="华文隶书" panose="02010800040101010101" pitchFamily="2" charset="-122"/>
              </a:rPr>
              <a:t>”</a:t>
            </a:r>
            <a:endParaRPr lang="zh-CN" altLang="en-US" sz="28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800" dirty="0">
                <a:ea typeface="华文隶书" panose="02010800040101010101" pitchFamily="2" charset="-122"/>
              </a:rPr>
              <a:t>         提取主题概念：计算机应用、高等教育</a:t>
            </a:r>
            <a:endParaRPr lang="zh-CN" altLang="en-US" sz="28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800" dirty="0">
                <a:ea typeface="华文隶书" panose="02010800040101010101" pitchFamily="2" charset="-122"/>
              </a:rPr>
              <a:t>         课题隐含的主题概念：计算机辅助教育</a:t>
            </a:r>
            <a:endParaRPr lang="zh-CN" altLang="en-US" sz="28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800" dirty="0">
                <a:ea typeface="华文隶书" panose="02010800040101010101" pitchFamily="2" charset="-122"/>
              </a:rPr>
              <a:t>                             （</a:t>
            </a:r>
            <a:r>
              <a:rPr lang="en-US" altLang="zh-CN" sz="2800">
                <a:ea typeface="华文隶书" panose="02010800040101010101" pitchFamily="2" charset="-122"/>
              </a:rPr>
              <a:t>Computer aided instruction  </a:t>
            </a:r>
            <a:r>
              <a:rPr lang="zh-CN" altLang="en-US" sz="2800">
                <a:ea typeface="华文隶书" panose="02010800040101010101" pitchFamily="2" charset="-122"/>
              </a:rPr>
              <a:t>即</a:t>
            </a:r>
            <a:r>
              <a:rPr lang="en-US" altLang="zh-CN" sz="2800">
                <a:ea typeface="华文隶书" panose="02010800040101010101" pitchFamily="2" charset="-122"/>
              </a:rPr>
              <a:t>CAI</a:t>
            </a:r>
            <a:r>
              <a:rPr lang="zh-CN" altLang="en-US" sz="2800">
                <a:ea typeface="华文隶书" panose="02010800040101010101" pitchFamily="2" charset="-122"/>
              </a:rPr>
              <a:t>）         </a:t>
            </a:r>
            <a:endParaRPr lang="zh-CN" altLang="en-US" sz="280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endParaRPr lang="zh-CN" altLang="en-US" sz="3600">
              <a:solidFill>
                <a:srgbClr val="FF0000"/>
              </a:solidFill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1378" name="标题 101377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sz="4000" b="1" dirty="0">
                <a:ea typeface="华文隶书" panose="02010800040101010101" pitchFamily="2" charset="-122"/>
              </a:rPr>
              <a:t>文献信息检索（间接）步骤（</a:t>
            </a:r>
            <a:r>
              <a:rPr lang="en-US" altLang="zh-CN" sz="4000" b="1" dirty="0">
                <a:ea typeface="华文隶书" panose="02010800040101010101" pitchFamily="2" charset="-122"/>
              </a:rPr>
              <a:t>2</a:t>
            </a:r>
            <a:r>
              <a:rPr lang="zh-CN" altLang="en-US" sz="4000" b="1" dirty="0">
                <a:ea typeface="华文隶书" panose="02010800040101010101" pitchFamily="2" charset="-122"/>
              </a:rPr>
              <a:t>）</a:t>
            </a:r>
            <a:endParaRPr lang="zh-CN" altLang="en-US" sz="4000" b="1">
              <a:ea typeface="华文隶书" panose="02010800040101010101" pitchFamily="2" charset="-122"/>
            </a:endParaRPr>
          </a:p>
        </p:txBody>
      </p:sp>
      <p:sp>
        <p:nvSpPr>
          <p:cNvPr id="101379" name="文本占位符 101378"/>
          <p:cNvSpPr>
            <a:spLocks noGrp="1"/>
          </p:cNvSpPr>
          <p:nvPr>
            <p:ph type="body" idx="1"/>
          </p:nvPr>
        </p:nvSpPr>
        <p:spPr>
          <a:xfrm>
            <a:off x="2057400" y="2214563"/>
            <a:ext cx="8610600" cy="4262437"/>
          </a:xfrm>
        </p:spPr>
        <p:txBody>
          <a:bodyPr/>
          <a:p>
            <a:pPr eaLnBrk="0" hangingPunct="0"/>
            <a:r>
              <a:rPr lang="zh-CN" altLang="en-US" dirty="0">
                <a:ea typeface="华文隶书" panose="02010800040101010101" pitchFamily="2" charset="-122"/>
              </a:rPr>
              <a:t>选择检索工具</a:t>
            </a:r>
            <a:endParaRPr lang="zh-CN" altLang="en-US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dirty="0">
                <a:ea typeface="华文隶书" panose="02010800040101010101" pitchFamily="2" charset="-122"/>
              </a:rPr>
              <a:t>   </a:t>
            </a:r>
            <a:endParaRPr lang="zh-CN" altLang="en-US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dirty="0">
                <a:ea typeface="华文隶书" panose="02010800040101010101" pitchFamily="2" charset="-122"/>
              </a:rPr>
              <a:t> </a:t>
            </a:r>
            <a:r>
              <a:rPr lang="en-US" altLang="zh-CN" dirty="0">
                <a:ea typeface="华文隶书" panose="02010800040101010101" pitchFamily="2" charset="-122"/>
              </a:rPr>
              <a:t>* </a:t>
            </a:r>
            <a:r>
              <a:rPr lang="zh-CN" altLang="en-US" dirty="0">
                <a:ea typeface="华文隶书" panose="02010800040101010101" pitchFamily="2" charset="-122"/>
              </a:rPr>
              <a:t>根据检索工具的报道范围</a:t>
            </a:r>
            <a:endParaRPr lang="zh-CN" altLang="en-US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400" dirty="0">
                <a:ea typeface="华文隶书" panose="02010800040101010101" pitchFamily="2" charset="-122"/>
              </a:rPr>
              <a:t>  如收录文献类型（如</a:t>
            </a:r>
            <a:r>
              <a:rPr lang="en-US" altLang="zh-CN" sz="2400" dirty="0">
                <a:ea typeface="华文隶书" panose="02010800040101010101" pitchFamily="2" charset="-122"/>
              </a:rPr>
              <a:t>EI</a:t>
            </a:r>
            <a:r>
              <a:rPr lang="zh-CN" altLang="en-US" sz="2400" dirty="0">
                <a:ea typeface="华文隶书" panose="02010800040101010101" pitchFamily="2" charset="-122"/>
              </a:rPr>
              <a:t>：重要期刊、会议论文，不收录专利）</a:t>
            </a:r>
            <a:endParaRPr lang="zh-CN" altLang="en-US" sz="24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400" dirty="0">
                <a:ea typeface="华文隶书" panose="02010800040101010101" pitchFamily="2" charset="-122"/>
              </a:rPr>
              <a:t>       报道文献内容的倾向（理论学术性强 </a:t>
            </a:r>
            <a:r>
              <a:rPr lang="en-US" altLang="zh-CN" sz="2400" dirty="0">
                <a:ea typeface="华文隶书" panose="02010800040101010101" pitchFamily="2" charset="-122"/>
              </a:rPr>
              <a:t>OR </a:t>
            </a:r>
            <a:r>
              <a:rPr lang="zh-CN" altLang="en-US" sz="2400" dirty="0">
                <a:ea typeface="华文隶书" panose="02010800040101010101" pitchFamily="2" charset="-122"/>
              </a:rPr>
              <a:t>技术实用性强）</a:t>
            </a:r>
            <a:endParaRPr lang="zh-CN" altLang="en-US" sz="24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400" dirty="0">
                <a:ea typeface="华文隶书" panose="02010800040101010101" pitchFamily="2" charset="-122"/>
              </a:rPr>
              <a:t>       语种（如</a:t>
            </a:r>
            <a:r>
              <a:rPr lang="en-US" altLang="zh-CN" sz="2400" dirty="0">
                <a:ea typeface="华文隶书" panose="02010800040101010101" pitchFamily="2" charset="-122"/>
              </a:rPr>
              <a:t>EI</a:t>
            </a:r>
            <a:r>
              <a:rPr lang="zh-CN" altLang="en-US" sz="2400" dirty="0">
                <a:ea typeface="华文隶书" panose="02010800040101010101" pitchFamily="2" charset="-122"/>
              </a:rPr>
              <a:t>：英德法语种多；</a:t>
            </a:r>
            <a:r>
              <a:rPr lang="en-US" altLang="zh-CN" sz="2400" dirty="0">
                <a:ea typeface="华文隶书" panose="02010800040101010101" pitchFamily="2" charset="-122"/>
              </a:rPr>
              <a:t>《</a:t>
            </a:r>
            <a:r>
              <a:rPr lang="zh-CN" altLang="en-US" sz="2400" dirty="0">
                <a:ea typeface="华文隶书" panose="02010800040101010101" pitchFamily="2" charset="-122"/>
              </a:rPr>
              <a:t>文摘杂志</a:t>
            </a:r>
            <a:r>
              <a:rPr lang="en-US" altLang="zh-CN" sz="2400" dirty="0">
                <a:ea typeface="华文隶书" panose="02010800040101010101" pitchFamily="2" charset="-122"/>
              </a:rPr>
              <a:t>》</a:t>
            </a:r>
            <a:r>
              <a:rPr lang="zh-CN" altLang="en-US" sz="2400" dirty="0">
                <a:ea typeface="华文隶书" panose="02010800040101010101" pitchFamily="2" charset="-122"/>
              </a:rPr>
              <a:t>：俄文多）</a:t>
            </a:r>
            <a:endParaRPr lang="zh-CN" altLang="en-US" sz="24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dirty="0">
                <a:ea typeface="华文隶书" panose="02010800040101010101" pitchFamily="2" charset="-122"/>
              </a:rPr>
              <a:t> </a:t>
            </a:r>
            <a:r>
              <a:rPr lang="en-US" altLang="zh-CN" dirty="0">
                <a:ea typeface="华文隶书" panose="02010800040101010101" pitchFamily="2" charset="-122"/>
              </a:rPr>
              <a:t>* </a:t>
            </a:r>
            <a:r>
              <a:rPr lang="zh-CN" altLang="en-US" dirty="0">
                <a:ea typeface="华文隶书" panose="02010800040101010101" pitchFamily="2" charset="-122"/>
              </a:rPr>
              <a:t>根据客观条件</a:t>
            </a:r>
            <a:endParaRPr lang="zh-CN" altLang="en-US" sz="2400"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3426" name="标题 103425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sz="4000" b="1" dirty="0">
                <a:ea typeface="华文隶书" panose="02010800040101010101" pitchFamily="2" charset="-122"/>
              </a:rPr>
              <a:t>文献信息检索（间接）步骤（</a:t>
            </a:r>
            <a:r>
              <a:rPr lang="en-US" altLang="zh-CN" sz="4000" b="1">
                <a:ea typeface="华文隶书" panose="02010800040101010101" pitchFamily="2" charset="-122"/>
              </a:rPr>
              <a:t>3</a:t>
            </a:r>
            <a:r>
              <a:rPr lang="zh-CN" altLang="en-US" sz="4000" b="1">
                <a:ea typeface="华文隶书" panose="02010800040101010101" pitchFamily="2" charset="-122"/>
              </a:rPr>
              <a:t>）</a:t>
            </a:r>
            <a:endParaRPr lang="zh-CN" altLang="en-US" sz="4000" b="1">
              <a:ea typeface="华文隶书" panose="02010800040101010101" pitchFamily="2" charset="-122"/>
            </a:endParaRPr>
          </a:p>
        </p:txBody>
      </p:sp>
      <p:sp>
        <p:nvSpPr>
          <p:cNvPr id="103427" name="文本占位符 103426"/>
          <p:cNvSpPr>
            <a:spLocks noGrp="1"/>
          </p:cNvSpPr>
          <p:nvPr>
            <p:ph type="body" idx="1"/>
          </p:nvPr>
        </p:nvSpPr>
        <p:spPr>
          <a:xfrm>
            <a:off x="2133600" y="2214563"/>
            <a:ext cx="8534400" cy="3881437"/>
          </a:xfrm>
        </p:spPr>
        <p:txBody>
          <a:bodyPr/>
          <a:p>
            <a:pPr eaLnBrk="0" hangingPunct="0"/>
            <a:r>
              <a:rPr lang="zh-CN" altLang="en-US" sz="2800" dirty="0">
                <a:ea typeface="华文隶书" panose="02010800040101010101" pitchFamily="2" charset="-122"/>
              </a:rPr>
              <a:t>确定检索途径</a:t>
            </a:r>
            <a:br>
              <a:rPr lang="zh-CN" altLang="en-US" sz="2800" dirty="0">
                <a:ea typeface="华文隶书" panose="02010800040101010101" pitchFamily="2" charset="-122"/>
              </a:rPr>
            </a:br>
            <a:r>
              <a:rPr lang="zh-CN" altLang="en-US" sz="2800" dirty="0">
                <a:ea typeface="华文隶书" panose="02010800040101010101" pitchFamily="2" charset="-122"/>
              </a:rPr>
              <a:t>      </a:t>
            </a:r>
            <a:r>
              <a:rPr lang="en-US" altLang="zh-CN" sz="2800">
                <a:latin typeface="Times New Roman" panose="02020603050405020304" charset="0"/>
                <a:ea typeface="华文隶书" panose="02010800040101010101" pitchFamily="2" charset="-122"/>
              </a:rPr>
              <a:t>——</a:t>
            </a:r>
            <a:r>
              <a:rPr lang="zh-CN" altLang="en-US" sz="2800" dirty="0">
                <a:ea typeface="华文隶书" panose="02010800040101010101" pitchFamily="2" charset="-122"/>
              </a:rPr>
              <a:t>可根据文献外部特征（题名、著者、序号等）或内部特征（分类、主题等）检索</a:t>
            </a:r>
            <a:br>
              <a:rPr lang="zh-CN" altLang="en-US" sz="2800" dirty="0">
                <a:ea typeface="华文隶书" panose="02010800040101010101" pitchFamily="2" charset="-122"/>
              </a:rPr>
            </a:br>
            <a:r>
              <a:rPr lang="en-US" altLang="zh-CN" sz="2800" dirty="0">
                <a:ea typeface="华文隶书" panose="02010800040101010101" pitchFamily="2" charset="-122"/>
              </a:rPr>
              <a:t>*</a:t>
            </a:r>
            <a:r>
              <a:rPr lang="zh-CN" altLang="en-US" sz="2800" dirty="0">
                <a:solidFill>
                  <a:srgbClr val="FF0000"/>
                </a:solidFill>
                <a:ea typeface="华文隶书" panose="02010800040101010101" pitchFamily="2" charset="-122"/>
              </a:rPr>
              <a:t>分类途径</a:t>
            </a:r>
            <a:r>
              <a:rPr lang="zh-CN" altLang="en-US" sz="2800" dirty="0">
                <a:ea typeface="华文隶书" panose="02010800040101010101" pitchFamily="2" charset="-122"/>
              </a:rPr>
              <a:t>：实现族性检索，</a:t>
            </a:r>
            <a:r>
              <a:rPr lang="zh-CN" altLang="en-US" sz="2800" dirty="0">
                <a:ea typeface="华文隶书" panose="02010800040101010101" pitchFamily="2" charset="-122"/>
                <a:hlinkClick r:id="" action="ppaction://hlinkshowjump?jump=nextslide"/>
              </a:rPr>
              <a:t>查全率</a:t>
            </a:r>
            <a:r>
              <a:rPr lang="zh-CN" altLang="en-US" sz="2800" dirty="0">
                <a:ea typeface="华文隶书" panose="02010800040101010101" pitchFamily="2" charset="-122"/>
              </a:rPr>
              <a:t>较高</a:t>
            </a:r>
            <a:endParaRPr lang="zh-CN" altLang="en-US" sz="28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800" dirty="0">
                <a:ea typeface="华文隶书" panose="02010800040101010101" pitchFamily="2" charset="-122"/>
              </a:rPr>
              <a:t>   </a:t>
            </a:r>
            <a:r>
              <a:rPr lang="en-US" altLang="zh-CN" sz="2800" dirty="0">
                <a:ea typeface="华文隶书" panose="02010800040101010101" pitchFamily="2" charset="-122"/>
              </a:rPr>
              <a:t>*</a:t>
            </a:r>
            <a:r>
              <a:rPr lang="zh-CN" altLang="en-US" sz="2800" dirty="0">
                <a:solidFill>
                  <a:srgbClr val="FF0000"/>
                </a:solidFill>
                <a:ea typeface="华文隶书" panose="02010800040101010101" pitchFamily="2" charset="-122"/>
              </a:rPr>
              <a:t>主题途径</a:t>
            </a:r>
            <a:r>
              <a:rPr lang="en-US" altLang="zh-CN" sz="2800" dirty="0">
                <a:ea typeface="华文隶书" panose="02010800040101010101" pitchFamily="2" charset="-122"/>
              </a:rPr>
              <a:t>/</a:t>
            </a:r>
            <a:r>
              <a:rPr lang="zh-CN" altLang="en-US" sz="2800" dirty="0">
                <a:ea typeface="华文隶书" panose="02010800040101010101" pitchFamily="2" charset="-122"/>
              </a:rPr>
              <a:t>关键词途径：</a:t>
            </a:r>
            <a:r>
              <a:rPr lang="zh-CN" altLang="en-US" sz="2800" u="sng" dirty="0">
                <a:ea typeface="华文隶书" panose="02010800040101010101" pitchFamily="2" charset="-122"/>
              </a:rPr>
              <a:t>查准率</a:t>
            </a:r>
            <a:r>
              <a:rPr lang="zh-CN" altLang="en-US" sz="2800" dirty="0">
                <a:ea typeface="华文隶书" panose="02010800040101010101" pitchFamily="2" charset="-122"/>
              </a:rPr>
              <a:t>较高，使用方便</a:t>
            </a:r>
            <a:endParaRPr lang="zh-CN" altLang="en-US" sz="28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800" dirty="0">
                <a:ea typeface="华文隶书" panose="02010800040101010101" pitchFamily="2" charset="-122"/>
              </a:rPr>
              <a:t>   </a:t>
            </a:r>
            <a:r>
              <a:rPr lang="en-US" altLang="zh-CN" sz="2800" dirty="0">
                <a:ea typeface="华文隶书" panose="02010800040101010101" pitchFamily="2" charset="-122"/>
              </a:rPr>
              <a:t>*</a:t>
            </a:r>
            <a:r>
              <a:rPr lang="zh-CN" altLang="en-US" sz="2800" dirty="0">
                <a:solidFill>
                  <a:srgbClr val="FF0000"/>
                </a:solidFill>
                <a:ea typeface="华文隶书" panose="02010800040101010101" pitchFamily="2" charset="-122"/>
              </a:rPr>
              <a:t>著者途径</a:t>
            </a:r>
            <a:r>
              <a:rPr lang="zh-CN" altLang="en-US" sz="2800" dirty="0">
                <a:ea typeface="华文隶书" panose="02010800040101010101" pitchFamily="2" charset="-122"/>
              </a:rPr>
              <a:t>：在已知文献著者的情况下</a:t>
            </a:r>
            <a:endParaRPr lang="zh-CN" altLang="en-US" sz="28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800" dirty="0">
                <a:ea typeface="华文隶书" panose="02010800040101010101" pitchFamily="2" charset="-122"/>
              </a:rPr>
              <a:t>   </a:t>
            </a:r>
            <a:r>
              <a:rPr lang="en-US" altLang="zh-CN" sz="2800" dirty="0">
                <a:ea typeface="华文隶书" panose="02010800040101010101" pitchFamily="2" charset="-122"/>
              </a:rPr>
              <a:t>*</a:t>
            </a:r>
            <a:r>
              <a:rPr lang="zh-CN" altLang="en-US" sz="2800" dirty="0">
                <a:solidFill>
                  <a:srgbClr val="FF0000"/>
                </a:solidFill>
                <a:ea typeface="华文隶书" panose="02010800040101010101" pitchFamily="2" charset="-122"/>
              </a:rPr>
              <a:t>序号途径</a:t>
            </a:r>
            <a:r>
              <a:rPr lang="zh-CN" altLang="en-US" sz="2800" dirty="0">
                <a:ea typeface="华文隶书" panose="02010800040101010101" pitchFamily="2" charset="-122"/>
              </a:rPr>
              <a:t>：用于专利、标准建议、科技报告等</a:t>
            </a:r>
            <a:endParaRPr lang="zh-CN" altLang="en-US" sz="28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800" dirty="0">
                <a:ea typeface="华文隶书" panose="02010800040101010101" pitchFamily="2" charset="-122"/>
              </a:rPr>
              <a:t>   </a:t>
            </a:r>
            <a:r>
              <a:rPr lang="en-US" altLang="zh-CN" sz="2800" dirty="0">
                <a:ea typeface="华文隶书" panose="02010800040101010101" pitchFamily="2" charset="-122"/>
              </a:rPr>
              <a:t>*</a:t>
            </a:r>
            <a:r>
              <a:rPr lang="zh-CN" altLang="en-US" sz="2800" dirty="0">
                <a:solidFill>
                  <a:srgbClr val="FF0000"/>
                </a:solidFill>
                <a:ea typeface="华文隶书" panose="02010800040101010101" pitchFamily="2" charset="-122"/>
              </a:rPr>
              <a:t>其他途径</a:t>
            </a:r>
            <a:r>
              <a:rPr lang="zh-CN" altLang="en-US" sz="2800" dirty="0">
                <a:ea typeface="华文隶书" panose="02010800040101010101" pitchFamily="2" charset="-122"/>
              </a:rPr>
              <a:t>：文摘、全文、参考文献等（机检中）</a:t>
            </a:r>
            <a:endParaRPr lang="zh-CN" altLang="en-US" sz="2800">
              <a:ea typeface="华文隶书" panose="02010800040101010101" pitchFamily="2" charset="-122"/>
            </a:endParaRPr>
          </a:p>
        </p:txBody>
      </p:sp>
      <p:sp>
        <p:nvSpPr>
          <p:cNvPr id="103428" name="动作按钮: 前进或下一项 103427">
            <a:hlinkClick r:id="" action="ppaction://noaction"/>
          </p:cNvPr>
          <p:cNvSpPr/>
          <p:nvPr/>
        </p:nvSpPr>
        <p:spPr>
          <a:xfrm>
            <a:off x="9144000" y="6096000"/>
            <a:ext cx="457200" cy="381000"/>
          </a:xfrm>
          <a:prstGeom prst="actionButtonForwardNext">
            <a:avLst/>
          </a:prstGeom>
          <a:noFill/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5474" name="标题 105473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dirty="0">
                <a:ea typeface="华文隶书" panose="02010800040101010101" pitchFamily="2" charset="-122"/>
              </a:rPr>
              <a:t>查全率、查准率的概念</a:t>
            </a:r>
            <a:endParaRPr lang="zh-CN" altLang="en-US">
              <a:ea typeface="华文隶书" panose="02010800040101010101" pitchFamily="2" charset="-122"/>
            </a:endParaRPr>
          </a:p>
        </p:txBody>
      </p:sp>
      <p:sp>
        <p:nvSpPr>
          <p:cNvPr id="105475" name="文本占位符 105474"/>
          <p:cNvSpPr>
            <a:spLocks noGrp="1"/>
          </p:cNvSpPr>
          <p:nvPr>
            <p:ph type="body" idx="1"/>
          </p:nvPr>
        </p:nvSpPr>
        <p:spPr>
          <a:xfrm>
            <a:off x="2133600" y="2214563"/>
            <a:ext cx="8534400" cy="3881437"/>
          </a:xfrm>
        </p:spPr>
        <p:txBody>
          <a:bodyPr/>
          <a:p>
            <a:pPr eaLnBrk="0" hangingPunct="0">
              <a:lnSpc>
                <a:spcPct val="90000"/>
              </a:lnSpc>
            </a:pPr>
            <a:endParaRPr lang="en-US" altLang="zh-CN" dirty="0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altLang="zh-CN" dirty="0">
                <a:ea typeface="华文隶书" panose="02010800040101010101" pitchFamily="2" charset="-122"/>
              </a:rPr>
              <a:t>                                              </a:t>
            </a:r>
            <a:r>
              <a:rPr lang="zh-CN" altLang="en-US" dirty="0">
                <a:ea typeface="华文隶书" panose="02010800040101010101" pitchFamily="2" charset="-122"/>
              </a:rPr>
              <a:t>查全率：</a:t>
            </a:r>
            <a:r>
              <a:rPr lang="en-US" altLang="zh-CN">
                <a:ea typeface="华文隶书" panose="02010800040101010101" pitchFamily="2" charset="-122"/>
              </a:rPr>
              <a:t>5/10=50%</a:t>
            </a:r>
            <a:endParaRPr lang="en-US" altLang="zh-CN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</a:pPr>
            <a:r>
              <a:rPr lang="en-US" altLang="zh-CN" dirty="0">
                <a:ea typeface="华文隶书" panose="02010800040101010101" pitchFamily="2" charset="-122"/>
              </a:rPr>
              <a:t>                       3                  </a:t>
            </a:r>
            <a:r>
              <a:rPr lang="zh-CN" altLang="en-US" dirty="0">
                <a:ea typeface="华文隶书" panose="02010800040101010101" pitchFamily="2" charset="-122"/>
              </a:rPr>
              <a:t>查准率：</a:t>
            </a:r>
            <a:r>
              <a:rPr lang="en-US" altLang="zh-CN">
                <a:ea typeface="华文隶书" panose="02010800040101010101" pitchFamily="2" charset="-122"/>
              </a:rPr>
              <a:t>5/8=62.5%</a:t>
            </a:r>
            <a:endParaRPr lang="en-US" altLang="zh-CN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</a:pPr>
            <a:r>
              <a:rPr lang="en-US" altLang="zh-CN">
                <a:ea typeface="华文隶书" panose="02010800040101010101" pitchFamily="2" charset="-122"/>
              </a:rPr>
              <a:t>                5  8 </a:t>
            </a:r>
            <a:endParaRPr lang="en-US" altLang="zh-CN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</a:pPr>
            <a:r>
              <a:rPr lang="en-US" altLang="zh-CN">
                <a:ea typeface="华文隶书" panose="02010800040101010101" pitchFamily="2" charset="-122"/>
              </a:rPr>
              <a:t>          10                             </a:t>
            </a:r>
            <a:r>
              <a:rPr lang="zh-CN" altLang="en-US" sz="2800" dirty="0">
                <a:solidFill>
                  <a:srgbClr val="FF0000"/>
                </a:solidFill>
                <a:ea typeface="华文隶书" panose="02010800040101010101" pitchFamily="2" charset="-122"/>
              </a:rPr>
              <a:t>尽可能提高查全率、</a:t>
            </a:r>
            <a:endParaRPr lang="zh-CN" altLang="en-US" sz="2800" dirty="0">
              <a:solidFill>
                <a:srgbClr val="FF0000"/>
              </a:solidFill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</a:pPr>
            <a:r>
              <a:rPr lang="zh-CN" altLang="en-US" sz="2800" dirty="0">
                <a:solidFill>
                  <a:srgbClr val="FF0000"/>
                </a:solidFill>
                <a:ea typeface="华文隶书" panose="02010800040101010101" pitchFamily="2" charset="-122"/>
              </a:rPr>
              <a:t>   </a:t>
            </a:r>
            <a:r>
              <a:rPr lang="zh-CN" altLang="en-US" sz="2800" dirty="0">
                <a:ea typeface="华文隶书" panose="02010800040101010101" pitchFamily="2" charset="-122"/>
              </a:rPr>
              <a:t>切题文献 ：</a:t>
            </a:r>
            <a:r>
              <a:rPr lang="en-US" altLang="zh-CN" sz="2800">
                <a:ea typeface="华文隶书" panose="02010800040101010101" pitchFamily="2" charset="-122"/>
              </a:rPr>
              <a:t>10</a:t>
            </a:r>
            <a:r>
              <a:rPr lang="en-US" altLang="zh-CN" sz="2800" dirty="0">
                <a:solidFill>
                  <a:srgbClr val="FF0000"/>
                </a:solidFill>
                <a:ea typeface="华文隶书" panose="02010800040101010101" pitchFamily="2" charset="-122"/>
              </a:rPr>
              <a:t>                     </a:t>
            </a:r>
            <a:r>
              <a:rPr lang="zh-CN" altLang="en-US" sz="2800" dirty="0">
                <a:solidFill>
                  <a:srgbClr val="FF0000"/>
                </a:solidFill>
                <a:ea typeface="华文隶书" panose="02010800040101010101" pitchFamily="2" charset="-122"/>
              </a:rPr>
              <a:t>查准率是检索的目标</a:t>
            </a:r>
            <a:endParaRPr lang="zh-CN" altLang="en-US" sz="2800" dirty="0">
              <a:solidFill>
                <a:srgbClr val="FF0000"/>
              </a:solidFill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</a:pPr>
            <a:r>
              <a:rPr lang="zh-CN" altLang="en-US" sz="2800" dirty="0">
                <a:solidFill>
                  <a:srgbClr val="FF0000"/>
                </a:solidFill>
                <a:ea typeface="华文隶书" panose="02010800040101010101" pitchFamily="2" charset="-122"/>
              </a:rPr>
              <a:t>   </a:t>
            </a:r>
            <a:r>
              <a:rPr lang="zh-CN" altLang="en-US" sz="2800" dirty="0">
                <a:ea typeface="华文隶书" panose="02010800040101010101" pitchFamily="2" charset="-122"/>
              </a:rPr>
              <a:t>命中文献： </a:t>
            </a:r>
            <a:r>
              <a:rPr lang="en-US" altLang="zh-CN" sz="2800">
                <a:ea typeface="华文隶书" panose="02010800040101010101" pitchFamily="2" charset="-122"/>
              </a:rPr>
              <a:t>8 </a:t>
            </a:r>
            <a:endParaRPr lang="en-US" altLang="zh-CN" sz="2800">
              <a:ea typeface="华文隶书" panose="02010800040101010101" pitchFamily="2" charset="-122"/>
            </a:endParaRPr>
          </a:p>
        </p:txBody>
      </p:sp>
      <p:sp>
        <p:nvSpPr>
          <p:cNvPr id="105476" name="矩形 105475"/>
          <p:cNvSpPr/>
          <p:nvPr/>
        </p:nvSpPr>
        <p:spPr>
          <a:xfrm>
            <a:off x="2667000" y="2286000"/>
            <a:ext cx="4038600" cy="411480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 sz="2400"/>
          </a:p>
        </p:txBody>
      </p:sp>
      <p:sp>
        <p:nvSpPr>
          <p:cNvPr id="105477" name="椭圆 105476"/>
          <p:cNvSpPr/>
          <p:nvPr/>
        </p:nvSpPr>
        <p:spPr>
          <a:xfrm>
            <a:off x="2971800" y="3048000"/>
            <a:ext cx="1752600" cy="19050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 sz="2400"/>
          </a:p>
        </p:txBody>
      </p:sp>
      <p:sp>
        <p:nvSpPr>
          <p:cNvPr id="105478" name="椭圆 105477"/>
          <p:cNvSpPr/>
          <p:nvPr/>
        </p:nvSpPr>
        <p:spPr>
          <a:xfrm>
            <a:off x="3657600" y="3124200"/>
            <a:ext cx="1600200" cy="1600200"/>
          </a:xfrm>
          <a:prstGeom prst="ellipse">
            <a:avLst/>
          </a:prstGeom>
          <a:noFill/>
          <a:ln w="38100" cap="flat" cmpd="sng">
            <a:solidFill>
              <a:srgbClr val="008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 sz="2400"/>
          </a:p>
        </p:txBody>
      </p:sp>
      <p:sp>
        <p:nvSpPr>
          <p:cNvPr id="105479" name="动作按钮: 后退或前一项 105478">
            <a:hlinkClick r:id="" action="ppaction://hlinkshowjump?jump=previousslide"/>
          </p:cNvPr>
          <p:cNvSpPr/>
          <p:nvPr/>
        </p:nvSpPr>
        <p:spPr>
          <a:xfrm>
            <a:off x="9448800" y="5943600"/>
            <a:ext cx="457200" cy="381000"/>
          </a:xfrm>
          <a:prstGeom prst="actionButtonBackPrevious">
            <a:avLst/>
          </a:prstGeom>
          <a:noFill/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7522" name="标题 10752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sz="4000" b="1" dirty="0">
                <a:ea typeface="华文隶书" panose="02010800040101010101" pitchFamily="2" charset="-122"/>
              </a:rPr>
              <a:t>文献信息检索（间接）步骤（</a:t>
            </a:r>
            <a:r>
              <a:rPr lang="en-US" altLang="zh-CN" sz="4000" b="1" dirty="0">
                <a:ea typeface="华文隶书" panose="02010800040101010101" pitchFamily="2" charset="-122"/>
              </a:rPr>
              <a:t>4</a:t>
            </a:r>
            <a:r>
              <a:rPr lang="zh-CN" altLang="en-US" sz="4000" b="1" dirty="0">
                <a:ea typeface="华文隶书" panose="02010800040101010101" pitchFamily="2" charset="-122"/>
              </a:rPr>
              <a:t>）</a:t>
            </a:r>
            <a:endParaRPr lang="zh-CN" altLang="en-US" sz="4000" b="1">
              <a:ea typeface="华文隶书" panose="02010800040101010101" pitchFamily="2" charset="-122"/>
            </a:endParaRPr>
          </a:p>
        </p:txBody>
      </p:sp>
      <p:sp>
        <p:nvSpPr>
          <p:cNvPr id="107523" name="文本占位符 107522"/>
          <p:cNvSpPr>
            <a:spLocks noGrp="1"/>
          </p:cNvSpPr>
          <p:nvPr>
            <p:ph type="body" idx="1"/>
          </p:nvPr>
        </p:nvSpPr>
        <p:spPr>
          <a:xfrm>
            <a:off x="2133600" y="2214563"/>
            <a:ext cx="8534400" cy="3881437"/>
          </a:xfrm>
        </p:spPr>
        <p:txBody>
          <a:bodyPr/>
          <a:p>
            <a:pPr eaLnBrk="0" hangingPunct="0">
              <a:lnSpc>
                <a:spcPct val="90000"/>
              </a:lnSpc>
            </a:pPr>
            <a:r>
              <a:rPr lang="zh-CN" altLang="en-US" dirty="0">
                <a:ea typeface="华文隶书" panose="02010800040101010101" pitchFamily="2" charset="-122"/>
              </a:rPr>
              <a:t>查找文献线索</a:t>
            </a:r>
            <a:r>
              <a:rPr lang="en-US" altLang="zh-CN">
                <a:latin typeface="Times New Roman" panose="02020603050405020304" charset="0"/>
                <a:ea typeface="华文隶书" panose="02010800040101010101" pitchFamily="2" charset="-122"/>
              </a:rPr>
              <a:t>—</a:t>
            </a:r>
            <a:r>
              <a:rPr lang="zh-CN" altLang="en-US" dirty="0">
                <a:ea typeface="华文隶书" panose="02010800040101010101" pitchFamily="2" charset="-122"/>
              </a:rPr>
              <a:t>具体的文献检索过程</a:t>
            </a:r>
            <a:endParaRPr lang="zh-CN" altLang="en-US" dirty="0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  <a:buNone/>
            </a:pPr>
            <a:endParaRPr lang="zh-CN" altLang="en-US" dirty="0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altLang="zh-CN" dirty="0">
                <a:ea typeface="华文隶书" panose="02010800040101010101" pitchFamily="2" charset="-122"/>
              </a:rPr>
              <a:t>*  </a:t>
            </a:r>
            <a:r>
              <a:rPr lang="zh-CN" altLang="en-US" dirty="0">
                <a:ea typeface="华文隶书" panose="02010800040101010101" pitchFamily="2" charset="-122"/>
              </a:rPr>
              <a:t>参考系统提供的检索词典、分类类目</a:t>
            </a:r>
            <a:endParaRPr lang="zh-CN" altLang="en-US" dirty="0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altLang="zh-CN" dirty="0">
                <a:ea typeface="华文隶书" panose="02010800040101010101" pitchFamily="2" charset="-122"/>
              </a:rPr>
              <a:t>*  </a:t>
            </a:r>
            <a:r>
              <a:rPr lang="zh-CN" altLang="en-US" dirty="0">
                <a:ea typeface="华文隶书" panose="02010800040101010101" pitchFamily="2" charset="-122"/>
              </a:rPr>
              <a:t>判断命中文献是否符合检索要求（切题）</a:t>
            </a:r>
            <a:endParaRPr lang="zh-CN" altLang="en-US" dirty="0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zh-CN" altLang="en-US" dirty="0">
                <a:ea typeface="华文隶书" panose="02010800040101010101" pitchFamily="2" charset="-122"/>
              </a:rPr>
              <a:t>          注意：课题名称 </a:t>
            </a:r>
            <a:r>
              <a:rPr lang="en-US" altLang="zh-CN" dirty="0">
                <a:ea typeface="华文隶书" panose="02010800040101010101" pitchFamily="2" charset="-122"/>
              </a:rPr>
              <a:t>&lt; &gt; </a:t>
            </a:r>
            <a:r>
              <a:rPr lang="zh-CN" altLang="en-US" dirty="0">
                <a:ea typeface="华文隶书" panose="02010800040101010101" pitchFamily="2" charset="-122"/>
              </a:rPr>
              <a:t>论文题目</a:t>
            </a:r>
            <a:endParaRPr lang="zh-CN" altLang="en-US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altLang="zh-CN" dirty="0">
                <a:ea typeface="华文隶书" panose="02010800040101010101" pitchFamily="2" charset="-122"/>
              </a:rPr>
              <a:t>*  </a:t>
            </a:r>
            <a:r>
              <a:rPr lang="zh-CN" altLang="en-US" dirty="0">
                <a:ea typeface="华文隶书" panose="02010800040101010101" pitchFamily="2" charset="-122"/>
              </a:rPr>
              <a:t>随时修改检索策略或进行扩检、缩检</a:t>
            </a:r>
            <a:r>
              <a:rPr lang="zh-CN" altLang="en-US">
                <a:ea typeface="华文隶书" panose="02010800040101010101" pitchFamily="2" charset="-122"/>
              </a:rPr>
              <a:t> </a:t>
            </a:r>
            <a:endParaRPr lang="zh-CN" altLang="en-US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altLang="zh-CN" dirty="0">
                <a:ea typeface="华文隶书" panose="02010800040101010101" pitchFamily="2" charset="-122"/>
              </a:rPr>
              <a:t>*  </a:t>
            </a:r>
            <a:r>
              <a:rPr lang="zh-CN" altLang="en-US" dirty="0">
                <a:ea typeface="华文隶书" panose="02010800040101010101" pitchFamily="2" charset="-122"/>
              </a:rPr>
              <a:t>记录线索必要信息：题名、著者、出处</a:t>
            </a:r>
            <a:r>
              <a:rPr lang="zh-CN" altLang="en-US">
                <a:ea typeface="华文隶书" panose="02010800040101010101" pitchFamily="2" charset="-122"/>
              </a:rPr>
              <a:t>         </a:t>
            </a:r>
            <a:endParaRPr lang="zh-CN" altLang="en-US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  <a:buNone/>
            </a:pPr>
            <a:endParaRPr lang="zh-CN" altLang="en-US" sz="2400">
              <a:ea typeface="华文隶书" panose="02010800040101010101" pitchFamily="2" charset="-122"/>
            </a:endParaRPr>
          </a:p>
          <a:p>
            <a:pPr eaLnBrk="0" hangingPunct="0">
              <a:lnSpc>
                <a:spcPct val="90000"/>
              </a:lnSpc>
              <a:buNone/>
            </a:pPr>
            <a:endParaRPr lang="zh-CN" altLang="en-US" sz="2400"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9570" name="标题 109569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sz="4000" b="1" dirty="0">
                <a:ea typeface="华文隶书" panose="02010800040101010101" pitchFamily="2" charset="-122"/>
              </a:rPr>
              <a:t>文献信息检索（间接）步骤（</a:t>
            </a:r>
            <a:r>
              <a:rPr lang="en-US" altLang="zh-CN" sz="4000" b="1" dirty="0">
                <a:ea typeface="华文隶书" panose="02010800040101010101" pitchFamily="2" charset="-122"/>
              </a:rPr>
              <a:t>5</a:t>
            </a:r>
            <a:r>
              <a:rPr lang="zh-CN" altLang="en-US" sz="4000" b="1" dirty="0">
                <a:ea typeface="华文隶书" panose="02010800040101010101" pitchFamily="2" charset="-122"/>
              </a:rPr>
              <a:t>）</a:t>
            </a:r>
            <a:endParaRPr lang="zh-CN" altLang="en-US" sz="4000" b="1">
              <a:ea typeface="华文隶书" panose="02010800040101010101" pitchFamily="2" charset="-122"/>
            </a:endParaRPr>
          </a:p>
        </p:txBody>
      </p:sp>
      <p:sp>
        <p:nvSpPr>
          <p:cNvPr id="109571" name="文本占位符 109570"/>
          <p:cNvSpPr>
            <a:spLocks noGrp="1"/>
          </p:cNvSpPr>
          <p:nvPr>
            <p:ph type="body" idx="1"/>
          </p:nvPr>
        </p:nvSpPr>
        <p:spPr>
          <a:xfrm>
            <a:off x="1905000" y="2214563"/>
            <a:ext cx="8763000" cy="3881437"/>
          </a:xfrm>
        </p:spPr>
        <p:txBody>
          <a:bodyPr/>
          <a:p>
            <a:pPr eaLnBrk="0" hangingPunct="0"/>
            <a:r>
              <a:rPr lang="zh-CN" altLang="en-US" sz="2800" dirty="0">
                <a:ea typeface="华文隶书" panose="02010800040101010101" pitchFamily="2" charset="-122"/>
              </a:rPr>
              <a:t>索取原始文献：查找原始文献，这是文献检索的目的</a:t>
            </a:r>
            <a:endParaRPr lang="zh-CN" altLang="en-US" sz="28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endParaRPr lang="zh-CN" altLang="en-US" sz="28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800" dirty="0">
                <a:ea typeface="华文隶书" panose="02010800040101010101" pitchFamily="2" charset="-122"/>
              </a:rPr>
              <a:t> </a:t>
            </a:r>
            <a:r>
              <a:rPr lang="en-US" altLang="zh-CN" sz="2800" dirty="0">
                <a:ea typeface="华文隶书" panose="02010800040101010101" pitchFamily="2" charset="-122"/>
              </a:rPr>
              <a:t>* </a:t>
            </a:r>
            <a:r>
              <a:rPr lang="zh-CN" altLang="en-US" sz="2800" dirty="0">
                <a:ea typeface="华文隶书" panose="02010800040101010101" pitchFamily="2" charset="-122"/>
              </a:rPr>
              <a:t>转换出版物全称（对于手工检索工具）</a:t>
            </a:r>
            <a:endParaRPr lang="zh-CN" altLang="en-US" sz="28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800" dirty="0">
                <a:ea typeface="华文隶书" panose="02010800040101010101" pitchFamily="2" charset="-122"/>
              </a:rPr>
              <a:t> </a:t>
            </a:r>
            <a:r>
              <a:rPr lang="en-US" altLang="zh-CN" sz="2800" dirty="0">
                <a:ea typeface="华文隶书" panose="02010800040101010101" pitchFamily="2" charset="-122"/>
              </a:rPr>
              <a:t>* </a:t>
            </a:r>
            <a:r>
              <a:rPr lang="zh-CN" altLang="en-US" sz="2800" dirty="0">
                <a:ea typeface="华文隶书" panose="02010800040101010101" pitchFamily="2" charset="-122"/>
              </a:rPr>
              <a:t>辩识文献</a:t>
            </a:r>
            <a:r>
              <a:rPr lang="zh-CN" altLang="en-US" sz="2800">
                <a:ea typeface="华文隶书" panose="02010800040101010101" pitchFamily="2" charset="-122"/>
              </a:rPr>
              <a:t>源</a:t>
            </a:r>
            <a:endParaRPr lang="zh-CN" altLang="en-US" sz="280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800" dirty="0">
                <a:ea typeface="华文隶书" panose="02010800040101010101" pitchFamily="2" charset="-122"/>
              </a:rPr>
              <a:t> </a:t>
            </a:r>
            <a:r>
              <a:rPr lang="en-US" altLang="zh-CN" sz="2800" dirty="0">
                <a:ea typeface="华文隶书" panose="02010800040101010101" pitchFamily="2" charset="-122"/>
              </a:rPr>
              <a:t>* </a:t>
            </a:r>
            <a:r>
              <a:rPr lang="zh-CN" altLang="en-US" sz="2800" dirty="0">
                <a:ea typeface="华文隶书" panose="02010800040101010101" pitchFamily="2" charset="-122"/>
              </a:rPr>
              <a:t>利用馆藏目录等工具索取原文</a:t>
            </a:r>
            <a:endParaRPr lang="zh-CN" altLang="en-US" sz="28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800" dirty="0">
                <a:ea typeface="华文隶书" panose="02010800040101010101" pitchFamily="2" charset="-122"/>
              </a:rPr>
              <a:t>         （注：联合目录的使用）</a:t>
            </a:r>
            <a:endParaRPr lang="zh-CN" altLang="en-US" sz="28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800" dirty="0">
                <a:ea typeface="华文隶书" panose="02010800040101010101" pitchFamily="2" charset="-122"/>
              </a:rPr>
              <a:t> </a:t>
            </a:r>
            <a:r>
              <a:rPr lang="en-US" altLang="zh-CN" sz="2800" dirty="0">
                <a:ea typeface="华文隶书" panose="02010800040101010101" pitchFamily="2" charset="-122"/>
              </a:rPr>
              <a:t>* </a:t>
            </a:r>
            <a:r>
              <a:rPr lang="zh-CN" altLang="en-US" sz="2800" dirty="0">
                <a:ea typeface="华文隶书" panose="02010800040101010101" pitchFamily="2" charset="-122"/>
              </a:rPr>
              <a:t>找到原始文献的收藏处，借阅复印</a:t>
            </a:r>
            <a:endParaRPr lang="zh-CN" altLang="en-US" sz="2000"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zh-CN"/>
              <a:t>THANK YOU</a:t>
            </a:r>
            <a:endParaRPr lang="en-US" altLang="zh-CN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837815" y="2289175"/>
            <a:ext cx="7787005" cy="3865245"/>
          </a:xfrm>
        </p:spPr>
        <p:txBody>
          <a:bodyPr>
            <a:noAutofit/>
          </a:bodyPr>
          <a:lstStyle/>
          <a:p>
            <a:r>
              <a:rPr lang="zh-CN" altLang="en-US" sz="6000"/>
              <a:t>intitle</a:t>
            </a:r>
            <a:br>
              <a:rPr lang="zh-CN" altLang="en-US" sz="6000"/>
            </a:br>
            <a:r>
              <a:rPr lang="zh-CN" altLang="en-US" sz="6000"/>
              <a:t>把搜索范围限定在网页标题中</a:t>
            </a:r>
            <a:br>
              <a:rPr lang="zh-CN" altLang="en-US" sz="6000"/>
            </a:br>
            <a:br>
              <a:rPr lang="zh-CN" altLang="en-US" sz="6000"/>
            </a:br>
            <a:r>
              <a:rPr lang="zh-CN" altLang="en-US"/>
              <a:t>如：</a:t>
            </a:r>
            <a:r>
              <a:rPr lang="en-US" altLang="zh-CN"/>
              <a:t>intitle </a:t>
            </a:r>
            <a:r>
              <a:rPr lang="zh-CN" altLang="en-US"/>
              <a:t>十二年义务教育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30804" y="2979609"/>
            <a:ext cx="1466507" cy="898493"/>
          </a:xfrm>
        </p:spPr>
        <p:txBody>
          <a:bodyPr/>
          <a:lstStyle/>
          <a:p>
            <a:r>
              <a:rPr lang="en-US" altLang="zh-CN"/>
              <a:t>01.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953385" y="2044065"/>
            <a:ext cx="8482965" cy="2420620"/>
          </a:xfrm>
        </p:spPr>
        <p:txBody>
          <a:bodyPr>
            <a:noAutofit/>
          </a:bodyPr>
          <a:lstStyle/>
          <a:p>
            <a:r>
              <a:rPr lang="zh-CN" altLang="en-US" sz="6000"/>
              <a:t>site </a:t>
            </a:r>
            <a:br>
              <a:rPr lang="zh-CN" altLang="en-US" sz="6000"/>
            </a:br>
            <a:r>
              <a:rPr lang="zh-CN" altLang="en-US" sz="6000"/>
              <a:t>把搜索范围限定在特定站点中</a:t>
            </a:r>
            <a:br>
              <a:rPr lang="zh-CN" altLang="en-US" sz="6000"/>
            </a:br>
            <a:br>
              <a:rPr lang="zh-CN" altLang="en-US" sz="6000"/>
            </a:br>
            <a:r>
              <a:rPr lang="zh-CN"/>
              <a:t>如：   吴沛沛 </a:t>
            </a:r>
            <a:r>
              <a:rPr lang="en-US" altLang="zh-CN"/>
              <a:t>site:nipes.cn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304819" y="2804984"/>
            <a:ext cx="1466507" cy="898493"/>
          </a:xfrm>
        </p:spPr>
        <p:txBody>
          <a:bodyPr/>
          <a:lstStyle/>
          <a:p>
            <a:r>
              <a:rPr lang="en-US" altLang="zh-CN"/>
              <a:t>02.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435860" y="2315210"/>
            <a:ext cx="8766175" cy="2626995"/>
          </a:xfrm>
        </p:spPr>
        <p:txBody>
          <a:bodyPr>
            <a:normAutofit fontScale="90000"/>
          </a:bodyPr>
          <a:lstStyle/>
          <a:p>
            <a:r>
              <a:rPr lang="zh-CN" altLang="en-US" sz="6000"/>
              <a:t>inurl</a:t>
            </a:r>
            <a:br>
              <a:rPr lang="zh-CN" altLang="en-US" sz="6000"/>
            </a:br>
            <a:r>
              <a:rPr lang="zh-CN" altLang="en-US" sz="6000"/>
              <a:t>搜索结果控制在url链接范围内</a:t>
            </a:r>
            <a:br>
              <a:rPr lang="zh-CN" altLang="en-US" sz="6000"/>
            </a:br>
            <a:br>
              <a:rPr lang="zh-CN" altLang="en-US" sz="6000"/>
            </a:br>
            <a:r>
              <a:rPr lang="zh-CN" altLang="en-US"/>
              <a:t>如：</a:t>
            </a:r>
            <a:r>
              <a:rPr lang="en-US" altLang="zh-CN"/>
              <a:t>inurl</a:t>
            </a:r>
            <a:r>
              <a:rPr lang="zh-CN" altLang="en-US"/>
              <a:t>：</a:t>
            </a:r>
            <a:r>
              <a:rPr lang="en-US" altLang="zh-CN"/>
              <a:t>shixi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69539" y="2727514"/>
            <a:ext cx="1466507" cy="898493"/>
          </a:xfrm>
        </p:spPr>
        <p:txBody>
          <a:bodyPr/>
          <a:lstStyle/>
          <a:p>
            <a:r>
              <a:rPr lang="en-US" altLang="zh-CN"/>
              <a:t>03.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720340" y="2146935"/>
            <a:ext cx="9025890" cy="4612640"/>
          </a:xfrm>
        </p:spPr>
        <p:txBody>
          <a:bodyPr>
            <a:noAutofit/>
          </a:bodyPr>
          <a:lstStyle/>
          <a:p>
            <a:r>
              <a:rPr lang="zh-CN" altLang="en-US" sz="6000"/>
              <a:t>filetype</a:t>
            </a:r>
            <a:br>
              <a:rPr lang="zh-CN" altLang="en-US" sz="6000"/>
            </a:br>
            <a:r>
              <a:rPr lang="zh-CN" altLang="en-US" sz="6000"/>
              <a:t>搜索指定扩展名的文件</a:t>
            </a:r>
            <a:br>
              <a:rPr lang="zh-CN" altLang="en-US" sz="6000"/>
            </a:br>
            <a:r>
              <a:rPr lang="zh-CN" altLang="en-US" sz="6000"/>
              <a:t>可以跟文件格式:doc、xls、ppt、pdf、rtf、all</a:t>
            </a:r>
            <a:br>
              <a:rPr lang="zh-CN" altLang="en-US" sz="6000"/>
            </a:br>
            <a:br>
              <a:rPr lang="zh-CN" altLang="en-US" sz="6000"/>
            </a:br>
            <a:r>
              <a:rPr lang="zh-CN" altLang="en-US"/>
              <a:t>如：特朗普 filetype:pdf</a:t>
            </a:r>
            <a:br>
              <a:rPr lang="zh-CN" altLang="en-US" sz="6000"/>
            </a:br>
            <a:endParaRPr lang="zh-CN" altLang="en-US" sz="600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253384" y="2585274"/>
            <a:ext cx="1466507" cy="898493"/>
          </a:xfrm>
        </p:spPr>
        <p:txBody>
          <a:bodyPr/>
          <a:lstStyle/>
          <a:p>
            <a:r>
              <a:rPr lang="en-US" altLang="zh-CN"/>
              <a:t>04.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824480" y="2804795"/>
            <a:ext cx="7994015" cy="1969770"/>
          </a:xfrm>
        </p:spPr>
        <p:txBody>
          <a:bodyPr>
            <a:normAutofit fontScale="90000"/>
          </a:bodyPr>
          <a:lstStyle/>
          <a:p>
            <a:r>
              <a:rPr lang="zh-CN" altLang="en-US" sz="6000"/>
              <a:t>""双引号 和《》书名号 可以精确搜索</a:t>
            </a:r>
            <a:br>
              <a:rPr lang="zh-CN" altLang="en-US" sz="6000"/>
            </a:br>
            <a:br>
              <a:rPr lang="zh-CN" altLang="en-US" sz="6000"/>
            </a:br>
            <a:r>
              <a:rPr lang="zh-CN" altLang="en-US"/>
              <a:t>加入双引号，代表完全匹配搜索，也就是说搜索出来的结果页面都是保护双引号中所出现的所有词汇，连顺序也是完全匹配的。</a:t>
            </a:r>
            <a:br>
              <a:rPr lang="zh-CN" altLang="en-US"/>
            </a:br>
            <a:r>
              <a:rPr lang="zh-CN" altLang="en-US"/>
              <a:t>如：</a:t>
            </a:r>
            <a:r>
              <a:t> “NBA啦啦操”  </a:t>
            </a:r>
            <a:br/>
            <a:r>
              <a:t>        </a:t>
            </a:r>
            <a:r>
              <a:rPr lang="zh-CN"/>
              <a:t>或</a:t>
            </a:r>
            <a:r>
              <a:t> 《NBA啦啦操》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266719" y="2804984"/>
            <a:ext cx="1466507" cy="898493"/>
          </a:xfrm>
        </p:spPr>
        <p:txBody>
          <a:bodyPr/>
          <a:lstStyle/>
          <a:p>
            <a:r>
              <a:rPr lang="en-US" altLang="zh-CN"/>
              <a:t>05.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824480" y="2269490"/>
            <a:ext cx="7994015" cy="1969770"/>
          </a:xfrm>
        </p:spPr>
        <p:txBody>
          <a:bodyPr>
            <a:normAutofit fontScale="90000"/>
          </a:bodyPr>
          <a:lstStyle/>
          <a:p>
            <a:r>
              <a:rPr lang="zh-CN" altLang="en-US" sz="6000"/>
              <a:t>-减号</a:t>
            </a:r>
            <a:br>
              <a:rPr lang="zh-CN" altLang="en-US" sz="6000"/>
            </a:br>
            <a:r>
              <a:rPr lang="zh-CN" altLang="en-US" sz="6000"/>
              <a:t>要求搜索结果中不含特定查询词</a:t>
            </a:r>
            <a:br>
              <a:rPr lang="zh-CN" altLang="en-US" sz="6000"/>
            </a:br>
            <a:br>
              <a:rPr lang="zh-CN" altLang="en-US" sz="6000"/>
            </a:br>
            <a:r>
              <a:rPr lang="zh-CN" altLang="en-US"/>
              <a:t>如：</a:t>
            </a:r>
            <a:r>
              <a:rPr lang="en-US" altLang="zh-CN"/>
              <a:t>NBA -(</a:t>
            </a:r>
            <a:r>
              <a:rPr lang="zh-CN" altLang="en-US"/>
              <a:t>美国</a:t>
            </a:r>
            <a:r>
              <a:rPr lang="en-US" altLang="zh-CN"/>
              <a:t>)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266719" y="2804984"/>
            <a:ext cx="1466507" cy="898493"/>
          </a:xfrm>
        </p:spPr>
        <p:txBody>
          <a:bodyPr/>
          <a:lstStyle/>
          <a:p>
            <a:r>
              <a:rPr lang="en-US" altLang="zh-CN"/>
              <a:t>06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3186" name="标题 93185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sz="4000" b="1" dirty="0">
                <a:ea typeface="华文隶书" panose="02010800040101010101" pitchFamily="2" charset="-122"/>
              </a:rPr>
              <a:t>文献信息检索（间接）步骤</a:t>
            </a:r>
            <a:endParaRPr lang="zh-CN" altLang="en-US" sz="4000" b="1">
              <a:ea typeface="华文隶书" panose="02010800040101010101" pitchFamily="2" charset="-122"/>
            </a:endParaRPr>
          </a:p>
        </p:txBody>
      </p:sp>
      <p:sp>
        <p:nvSpPr>
          <p:cNvPr id="93187" name="文本占位符 93186"/>
          <p:cNvSpPr>
            <a:spLocks noGrp="1"/>
          </p:cNvSpPr>
          <p:nvPr>
            <p:ph type="body" idx="1"/>
          </p:nvPr>
        </p:nvSpPr>
        <p:spPr>
          <a:xfrm>
            <a:off x="2133600" y="2214563"/>
            <a:ext cx="8534400" cy="3881437"/>
          </a:xfrm>
        </p:spPr>
        <p:txBody>
          <a:bodyPr/>
          <a:p>
            <a:pPr eaLnBrk="0" hangingPunct="0">
              <a:buNone/>
            </a:pPr>
            <a:r>
              <a:rPr lang="zh-CN" altLang="en-US" dirty="0">
                <a:ea typeface="华文隶书" panose="02010800040101010101" pitchFamily="2" charset="-122"/>
              </a:rPr>
              <a:t>（</a:t>
            </a:r>
            <a:r>
              <a:rPr lang="en-US" altLang="zh-CN" dirty="0">
                <a:ea typeface="华文隶书" panose="02010800040101010101" pitchFamily="2" charset="-122"/>
              </a:rPr>
              <a:t>1</a:t>
            </a:r>
            <a:r>
              <a:rPr lang="zh-CN" altLang="en-US" dirty="0">
                <a:ea typeface="华文隶书" panose="02010800040101010101" pitchFamily="2" charset="-122"/>
              </a:rPr>
              <a:t>）分析研究课题</a:t>
            </a:r>
            <a:endParaRPr lang="zh-CN" altLang="en-US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dirty="0">
                <a:ea typeface="华文隶书" panose="02010800040101010101" pitchFamily="2" charset="-122"/>
              </a:rPr>
              <a:t>（</a:t>
            </a:r>
            <a:r>
              <a:rPr lang="en-US" altLang="zh-CN" dirty="0">
                <a:ea typeface="华文隶书" panose="02010800040101010101" pitchFamily="2" charset="-122"/>
              </a:rPr>
              <a:t>2</a:t>
            </a:r>
            <a:r>
              <a:rPr lang="zh-CN" altLang="en-US" dirty="0">
                <a:ea typeface="华文隶书" panose="02010800040101010101" pitchFamily="2" charset="-122"/>
              </a:rPr>
              <a:t>）选择检索工具</a:t>
            </a:r>
            <a:endParaRPr lang="zh-CN" altLang="en-US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dirty="0">
                <a:ea typeface="华文隶书" panose="02010800040101010101" pitchFamily="2" charset="-122"/>
              </a:rPr>
              <a:t>（</a:t>
            </a:r>
            <a:r>
              <a:rPr lang="en-US" altLang="zh-CN" dirty="0">
                <a:ea typeface="华文隶书" panose="02010800040101010101" pitchFamily="2" charset="-122"/>
              </a:rPr>
              <a:t>3</a:t>
            </a:r>
            <a:r>
              <a:rPr lang="zh-CN" altLang="en-US" dirty="0">
                <a:ea typeface="华文隶书" panose="02010800040101010101" pitchFamily="2" charset="-122"/>
              </a:rPr>
              <a:t>）确定检索途径</a:t>
            </a:r>
            <a:endParaRPr lang="zh-CN" altLang="en-US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dirty="0">
                <a:ea typeface="华文隶书" panose="02010800040101010101" pitchFamily="2" charset="-122"/>
              </a:rPr>
              <a:t>（</a:t>
            </a:r>
            <a:r>
              <a:rPr lang="en-US" altLang="zh-CN" dirty="0">
                <a:ea typeface="华文隶书" panose="02010800040101010101" pitchFamily="2" charset="-122"/>
              </a:rPr>
              <a:t>4</a:t>
            </a:r>
            <a:r>
              <a:rPr lang="zh-CN" altLang="en-US" dirty="0">
                <a:ea typeface="华文隶书" panose="02010800040101010101" pitchFamily="2" charset="-122"/>
              </a:rPr>
              <a:t>）查找文献线索</a:t>
            </a:r>
            <a:endParaRPr lang="zh-CN" altLang="en-US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dirty="0">
                <a:ea typeface="华文隶书" panose="02010800040101010101" pitchFamily="2" charset="-122"/>
              </a:rPr>
              <a:t>（</a:t>
            </a:r>
            <a:r>
              <a:rPr lang="en-US" altLang="zh-CN" dirty="0">
                <a:ea typeface="华文隶书" panose="02010800040101010101" pitchFamily="2" charset="-122"/>
              </a:rPr>
              <a:t>5</a:t>
            </a:r>
            <a:r>
              <a:rPr lang="zh-CN" altLang="en-US" dirty="0">
                <a:ea typeface="华文隶书" panose="02010800040101010101" pitchFamily="2" charset="-122"/>
              </a:rPr>
              <a:t>）索取原始文献</a:t>
            </a:r>
            <a:endParaRPr lang="zh-CN" altLang="en-US" dirty="0"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5234" name="标题 95233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sz="4000" b="1" dirty="0">
                <a:ea typeface="华文隶书" panose="02010800040101010101" pitchFamily="2" charset="-122"/>
              </a:rPr>
              <a:t>文献信息检索（间接）步骤（</a:t>
            </a:r>
            <a:r>
              <a:rPr lang="en-US" altLang="zh-CN" sz="4000" b="1">
                <a:ea typeface="华文隶书" panose="02010800040101010101" pitchFamily="2" charset="-122"/>
              </a:rPr>
              <a:t>1</a:t>
            </a:r>
            <a:r>
              <a:rPr lang="zh-CN" altLang="en-US" sz="4000" b="1">
                <a:ea typeface="华文隶书" panose="02010800040101010101" pitchFamily="2" charset="-122"/>
              </a:rPr>
              <a:t>）</a:t>
            </a:r>
            <a:endParaRPr lang="zh-CN" altLang="en-US" sz="4000" b="1">
              <a:ea typeface="华文隶书" panose="02010800040101010101" pitchFamily="2" charset="-122"/>
            </a:endParaRPr>
          </a:p>
        </p:txBody>
      </p:sp>
      <p:sp>
        <p:nvSpPr>
          <p:cNvPr id="95235" name="文本占位符 95234"/>
          <p:cNvSpPr>
            <a:spLocks noGrp="1"/>
          </p:cNvSpPr>
          <p:nvPr>
            <p:ph type="body" idx="1"/>
          </p:nvPr>
        </p:nvSpPr>
        <p:spPr>
          <a:xfrm>
            <a:off x="2133600" y="2214563"/>
            <a:ext cx="8534400" cy="3881437"/>
          </a:xfrm>
        </p:spPr>
        <p:txBody>
          <a:bodyPr/>
          <a:p>
            <a:pPr eaLnBrk="0" hangingPunct="0"/>
            <a:r>
              <a:rPr lang="zh-CN" altLang="en-US" dirty="0">
                <a:ea typeface="华文隶书" panose="02010800040101010101" pitchFamily="2" charset="-122"/>
              </a:rPr>
              <a:t>分析研究课题</a:t>
            </a:r>
            <a:endParaRPr lang="zh-CN" altLang="en-US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dirty="0">
                <a:ea typeface="华文隶书" panose="02010800040101010101" pitchFamily="2" charset="-122"/>
              </a:rPr>
              <a:t>            </a:t>
            </a:r>
            <a:r>
              <a:rPr lang="en-US" altLang="zh-CN">
                <a:latin typeface="Times New Roman" panose="02020603050405020304" charset="0"/>
                <a:ea typeface="华文隶书" panose="02010800040101010101" pitchFamily="2" charset="-122"/>
              </a:rPr>
              <a:t>——</a:t>
            </a:r>
            <a:r>
              <a:rPr lang="zh-CN" altLang="en-US" dirty="0">
                <a:ea typeface="华文隶书" panose="02010800040101010101" pitchFamily="2" charset="-122"/>
              </a:rPr>
              <a:t>确定课题的主题内容和学科范畴</a:t>
            </a:r>
            <a:endParaRPr lang="zh-CN" altLang="en-US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endParaRPr lang="zh-CN" altLang="en-US" sz="24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400" dirty="0">
                <a:ea typeface="华文隶书" panose="02010800040101010101" pitchFamily="2" charset="-122"/>
              </a:rPr>
              <a:t>如课题 “</a:t>
            </a:r>
            <a:r>
              <a:rPr lang="zh-CN" altLang="en-US" dirty="0">
                <a:solidFill>
                  <a:schemeClr val="folHlink"/>
                </a:solidFill>
                <a:ea typeface="华文隶书" panose="02010800040101010101" pitchFamily="2" charset="-122"/>
              </a:rPr>
              <a:t>图像处理中的移动画面技术</a:t>
            </a:r>
            <a:r>
              <a:rPr lang="zh-CN" altLang="en-US" sz="2400" dirty="0">
                <a:ea typeface="华文隶书" panose="02010800040101010101" pitchFamily="2" charset="-122"/>
              </a:rPr>
              <a:t>”</a:t>
            </a:r>
            <a:endParaRPr lang="zh-CN" altLang="en-US" sz="24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400" dirty="0">
                <a:ea typeface="华文隶书" panose="02010800040101010101" pitchFamily="2" charset="-122"/>
              </a:rPr>
              <a:t>         提取主题概念：图像处理、移动画面</a:t>
            </a:r>
            <a:endParaRPr lang="zh-CN" altLang="en-US" sz="2400" dirty="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zh-CN" altLang="en-US" sz="2400" dirty="0">
                <a:ea typeface="华文隶书" panose="02010800040101010101" pitchFamily="2" charset="-122"/>
              </a:rPr>
              <a:t>         </a:t>
            </a:r>
            <a:r>
              <a:rPr lang="en-US" altLang="zh-CN" sz="2400" dirty="0">
                <a:ea typeface="华文隶书" panose="02010800040101010101" pitchFamily="2" charset="-122"/>
              </a:rPr>
              <a:t>(</a:t>
            </a:r>
            <a:r>
              <a:rPr lang="zh-CN" altLang="en-US" sz="2400" dirty="0">
                <a:ea typeface="华文隶书" panose="02010800040101010101" pitchFamily="2" charset="-122"/>
              </a:rPr>
              <a:t>英译</a:t>
            </a:r>
            <a:r>
              <a:rPr lang="zh-CN" altLang="en-US" sz="2400">
                <a:ea typeface="华文隶书" panose="02010800040101010101" pitchFamily="2" charset="-122"/>
              </a:rPr>
              <a:t>：</a:t>
            </a:r>
            <a:r>
              <a:rPr lang="en-US" altLang="zh-CN" sz="2400">
                <a:ea typeface="华文隶书" panose="02010800040101010101" pitchFamily="2" charset="-122"/>
              </a:rPr>
              <a:t>image processing </a:t>
            </a:r>
            <a:r>
              <a:rPr lang="zh-CN" altLang="en-US" sz="2400">
                <a:ea typeface="华文隶书" panose="02010800040101010101" pitchFamily="2" charset="-122"/>
              </a:rPr>
              <a:t>、</a:t>
            </a:r>
            <a:r>
              <a:rPr lang="en-US" altLang="zh-CN" sz="2400">
                <a:ea typeface="华文隶书" panose="02010800040101010101" pitchFamily="2" charset="-122"/>
              </a:rPr>
              <a:t>motion estimation)</a:t>
            </a:r>
            <a:endParaRPr lang="en-US" altLang="zh-CN" sz="240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r>
              <a:rPr lang="en-US" altLang="zh-CN" sz="2400" dirty="0">
                <a:ea typeface="华文隶书" panose="02010800040101010101" pitchFamily="2" charset="-122"/>
              </a:rPr>
              <a:t>         </a:t>
            </a:r>
            <a:r>
              <a:rPr lang="zh-CN" altLang="en-US" sz="2400" dirty="0">
                <a:ea typeface="华文隶书" panose="02010800040101010101" pitchFamily="2" charset="-122"/>
              </a:rPr>
              <a:t>范畴</a:t>
            </a:r>
            <a:r>
              <a:rPr lang="en-US" altLang="zh-CN" sz="2400" dirty="0">
                <a:ea typeface="华文隶书" panose="02010800040101010101" pitchFamily="2" charset="-122"/>
              </a:rPr>
              <a:t>:</a:t>
            </a:r>
            <a:r>
              <a:rPr lang="zh-CN" altLang="en-US" sz="2400" dirty="0">
                <a:ea typeface="华文隶书" panose="02010800040101010101" pitchFamily="2" charset="-122"/>
              </a:rPr>
              <a:t>通信技术</a:t>
            </a:r>
            <a:r>
              <a:rPr lang="en-US" altLang="zh-CN" sz="2400" dirty="0">
                <a:ea typeface="华文隶书" panose="02010800040101010101" pitchFamily="2" charset="-122"/>
              </a:rPr>
              <a:t>&gt;</a:t>
            </a:r>
            <a:r>
              <a:rPr lang="zh-CN" altLang="en-US" sz="2400" dirty="0">
                <a:ea typeface="华文隶书" panose="02010800040101010101" pitchFamily="2" charset="-122"/>
              </a:rPr>
              <a:t>信息处理</a:t>
            </a:r>
            <a:endParaRPr lang="zh-CN" altLang="en-US" sz="2400">
              <a:ea typeface="华文隶书" panose="02010800040101010101" pitchFamily="2" charset="-122"/>
            </a:endParaRPr>
          </a:p>
          <a:p>
            <a:pPr eaLnBrk="0" hangingPunct="0">
              <a:buNone/>
            </a:pPr>
            <a:endParaRPr lang="zh-CN" altLang="en-US" sz="2400"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8978"/>
</p:tagLst>
</file>

<file path=ppt/tags/tag10.xml><?xml version="1.0" encoding="utf-8"?>
<p:tagLst xmlns:p="http://schemas.openxmlformats.org/presentationml/2006/main">
  <p:tag name="KSO_WM_TAG_VERSION" val="1.0"/>
  <p:tag name="KSO_WM_SLIDE_ITEM_CNT" val="1"/>
  <p:tag name="KSO_WM_SLIDE_LAYOUT" val="a_e"/>
  <p:tag name="KSO_WM_SLIDE_LAYOUT_CNT" val="1_1"/>
  <p:tag name="KSO_WM_SLIDE_TYPE" val="sectionTitle"/>
  <p:tag name="KSO_WM_SLIDE_SUBTYPE" val="pureTxt"/>
  <p:tag name="KSO_WM_BEAUTIFY_FLAG" val="#wm#"/>
  <p:tag name="KSO_WM_COMBINE_RELATE_SLIDE_ID" val="background20185106_3"/>
  <p:tag name="KSO_WM_TEMPLATE_CATEGORY" val="custom"/>
  <p:tag name="KSO_WM_TEMPLATE_INDEX" val="20188978"/>
  <p:tag name="KSO_WM_SLIDE_ID" val="custom20188978_3"/>
  <p:tag name="KSO_WM_SLIDE_INDEX" val="3"/>
  <p:tag name="KSO_WM_TEMPLATE_SUBCATEGORY" val="combine"/>
</p:tagLst>
</file>

<file path=ppt/tags/tag11.xml><?xml version="1.0" encoding="utf-8"?>
<p:tagLst xmlns:p="http://schemas.openxmlformats.org/presentationml/2006/main">
  <p:tag name="KSO_WM_TEMPLATE_CATEGORY" val="custom"/>
  <p:tag name="KSO_WM_TEMPLATE_INDEX" val="20188978"/>
  <p:tag name="KSO_WM_UNIT_TYPE" val="a"/>
  <p:tag name="KSO_WM_UNIT_INDEX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8978_5*a*1"/>
  <p:tag name="KSO_WM_UNIT_PRESET_TEXT" val="取得的成绩与经验"/>
</p:tagLst>
</file>

<file path=ppt/tags/tag12.xml><?xml version="1.0" encoding="utf-8"?>
<p:tagLst xmlns:p="http://schemas.openxmlformats.org/presentationml/2006/main">
  <p:tag name="KSO_WM_TEMPLATE_CATEGORY" val="custom"/>
  <p:tag name="KSO_WM_TEMPLATE_INDEX" val="20188978"/>
  <p:tag name="KSO_WM_UNIT_TYPE" val="e"/>
  <p:tag name="KSO_WM_UNIT_INDEX" val="1"/>
  <p:tag name="KSO_WM_UNIT_LAYERLEVEL" val="1"/>
  <p:tag name="KSO_WM_UNIT_VALUE" val="2"/>
  <p:tag name="KSO_WM_UNIT_HIGHLIGHT" val="0"/>
  <p:tag name="KSO_WM_UNIT_COMPATIBLE" val="1"/>
  <p:tag name="KSO_WM_UNIT_CLEAR" val="0"/>
  <p:tag name="KSO_WM_BEAUTIFY_FLAG" val="#wm#"/>
  <p:tag name="KSO_WM_TAG_VERSION" val="1.0"/>
  <p:tag name="KSO_WM_UNIT_ID" val="custom20188978_5*e*1"/>
  <p:tag name="KSO_WM_UNIT_PRESET_TEXT" val="02."/>
</p:tagLst>
</file>

<file path=ppt/tags/tag13.xml><?xml version="1.0" encoding="utf-8"?>
<p:tagLst xmlns:p="http://schemas.openxmlformats.org/presentationml/2006/main">
  <p:tag name="KSO_WM_TAG_VERSION" val="1.0"/>
  <p:tag name="KSO_WM_SLIDE_ITEM_CNT" val="1"/>
  <p:tag name="KSO_WM_SLIDE_LAYOUT" val="a_e"/>
  <p:tag name="KSO_WM_SLIDE_LAYOUT_CNT" val="1_1"/>
  <p:tag name="KSO_WM_SLIDE_TYPE" val="sectionTitle"/>
  <p:tag name="KSO_WM_SLIDE_SUBTYPE" val="pureTxt"/>
  <p:tag name="KSO_WM_BEAUTIFY_FLAG" val="#wm#"/>
  <p:tag name="KSO_WM_COMBINE_RELATE_SLIDE_ID" val="background20185106_5"/>
  <p:tag name="KSO_WM_TEMPLATE_CATEGORY" val="custom"/>
  <p:tag name="KSO_WM_TEMPLATE_INDEX" val="20188978"/>
  <p:tag name="KSO_WM_SLIDE_ID" val="custom20188978_5"/>
  <p:tag name="KSO_WM_SLIDE_INDEX" val="5"/>
  <p:tag name="KSO_WM_TEMPLATE_SUBCATEGORY" val="combine"/>
</p:tagLst>
</file>

<file path=ppt/tags/tag14.xml><?xml version="1.0" encoding="utf-8"?>
<p:tagLst xmlns:p="http://schemas.openxmlformats.org/presentationml/2006/main">
  <p:tag name="KSO_WM_TEMPLATE_CATEGORY" val="custom"/>
  <p:tag name="KSO_WM_TEMPLATE_INDEX" val="20188978"/>
  <p:tag name="KSO_WM_UNIT_TYPE" val="a"/>
  <p:tag name="KSO_WM_UNIT_INDEX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8978_7*a*1"/>
  <p:tag name="KSO_WM_UNIT_PRESET_TEXT" val="不足之处与原因分析"/>
</p:tagLst>
</file>

<file path=ppt/tags/tag15.xml><?xml version="1.0" encoding="utf-8"?>
<p:tagLst xmlns:p="http://schemas.openxmlformats.org/presentationml/2006/main">
  <p:tag name="KSO_WM_TEMPLATE_CATEGORY" val="custom"/>
  <p:tag name="KSO_WM_TEMPLATE_INDEX" val="20188978"/>
  <p:tag name="KSO_WM_UNIT_TYPE" val="e"/>
  <p:tag name="KSO_WM_UNIT_INDEX" val="1"/>
  <p:tag name="KSO_WM_UNIT_LAYERLEVEL" val="1"/>
  <p:tag name="KSO_WM_UNIT_VALUE" val="2"/>
  <p:tag name="KSO_WM_UNIT_HIGHLIGHT" val="0"/>
  <p:tag name="KSO_WM_UNIT_COMPATIBLE" val="1"/>
  <p:tag name="KSO_WM_UNIT_CLEAR" val="0"/>
  <p:tag name="KSO_WM_BEAUTIFY_FLAG" val="#wm#"/>
  <p:tag name="KSO_WM_TAG_VERSION" val="1.0"/>
  <p:tag name="KSO_WM_UNIT_ID" val="custom20188978_7*e*1"/>
  <p:tag name="KSO_WM_UNIT_PRESET_TEXT" val="03."/>
</p:tagLst>
</file>

<file path=ppt/tags/tag16.xml><?xml version="1.0" encoding="utf-8"?>
<p:tagLst xmlns:p="http://schemas.openxmlformats.org/presentationml/2006/main">
  <p:tag name="KSO_WM_TAG_VERSION" val="1.0"/>
  <p:tag name="KSO_WM_SLIDE_ITEM_CNT" val="1"/>
  <p:tag name="KSO_WM_SLIDE_LAYOUT" val="a_e"/>
  <p:tag name="KSO_WM_SLIDE_LAYOUT_CNT" val="1_1"/>
  <p:tag name="KSO_WM_SLIDE_TYPE" val="sectionTitle"/>
  <p:tag name="KSO_WM_SLIDE_SUBTYPE" val="pureTxt"/>
  <p:tag name="KSO_WM_BEAUTIFY_FLAG" val="#wm#"/>
  <p:tag name="KSO_WM_COMBINE_RELATE_SLIDE_ID" val="background20185106_7"/>
  <p:tag name="KSO_WM_TEMPLATE_CATEGORY" val="custom"/>
  <p:tag name="KSO_WM_TEMPLATE_INDEX" val="20188978"/>
  <p:tag name="KSO_WM_SLIDE_ID" val="custom20188978_7"/>
  <p:tag name="KSO_WM_SLIDE_INDEX" val="7"/>
  <p:tag name="KSO_WM_TEMPLATE_SUBCATEGORY" val="combine"/>
</p:tagLst>
</file>

<file path=ppt/tags/tag17.xml><?xml version="1.0" encoding="utf-8"?>
<p:tagLst xmlns:p="http://schemas.openxmlformats.org/presentationml/2006/main">
  <p:tag name="KSO_WM_TEMPLATE_CATEGORY" val="custom"/>
  <p:tag name="KSO_WM_TEMPLATE_INDEX" val="20188978"/>
  <p:tag name="KSO_WM_UNIT_TYPE" val="a"/>
  <p:tag name="KSO_WM_UNIT_INDEX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8978_9*a*1"/>
  <p:tag name="KSO_WM_UNIT_PRESET_TEXT" val="后续工作计划"/>
</p:tagLst>
</file>

<file path=ppt/tags/tag18.xml><?xml version="1.0" encoding="utf-8"?>
<p:tagLst xmlns:p="http://schemas.openxmlformats.org/presentationml/2006/main">
  <p:tag name="KSO_WM_TEMPLATE_CATEGORY" val="custom"/>
  <p:tag name="KSO_WM_TEMPLATE_INDEX" val="20188978"/>
  <p:tag name="KSO_WM_UNIT_TYPE" val="e"/>
  <p:tag name="KSO_WM_UNIT_INDEX" val="1"/>
  <p:tag name="KSO_WM_UNIT_LAYERLEVEL" val="1"/>
  <p:tag name="KSO_WM_UNIT_VALUE" val="2"/>
  <p:tag name="KSO_WM_UNIT_HIGHLIGHT" val="0"/>
  <p:tag name="KSO_WM_UNIT_COMPATIBLE" val="1"/>
  <p:tag name="KSO_WM_UNIT_CLEAR" val="0"/>
  <p:tag name="KSO_WM_BEAUTIFY_FLAG" val="#wm#"/>
  <p:tag name="KSO_WM_TAG_VERSION" val="1.0"/>
  <p:tag name="KSO_WM_UNIT_ID" val="custom20188978_9*e*1"/>
  <p:tag name="KSO_WM_UNIT_PRESET_TEXT" val="04."/>
</p:tagLst>
</file>

<file path=ppt/tags/tag19.xml><?xml version="1.0" encoding="utf-8"?>
<p:tagLst xmlns:p="http://schemas.openxmlformats.org/presentationml/2006/main">
  <p:tag name="KSO_WM_TAG_VERSION" val="1.0"/>
  <p:tag name="KSO_WM_SLIDE_ITEM_CNT" val="1"/>
  <p:tag name="KSO_WM_SLIDE_LAYOUT" val="a_e"/>
  <p:tag name="KSO_WM_SLIDE_LAYOUT_CNT" val="1_1"/>
  <p:tag name="KSO_WM_SLIDE_TYPE" val="sectionTitle"/>
  <p:tag name="KSO_WM_SLIDE_SUBTYPE" val="pureTxt"/>
  <p:tag name="KSO_WM_BEAUTIFY_FLAG" val="#wm#"/>
  <p:tag name="KSO_WM_COMBINE_RELATE_SLIDE_ID" val="background20185106_9"/>
  <p:tag name="KSO_WM_TEMPLATE_CATEGORY" val="custom"/>
  <p:tag name="KSO_WM_TEMPLATE_INDEX" val="20188978"/>
  <p:tag name="KSO_WM_SLIDE_ID" val="custom20188978_9"/>
  <p:tag name="KSO_WM_SLIDE_INDEX" val="9"/>
  <p:tag name="KSO_WM_TEMPLATE_SUBCATEGORY" val="combine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8978"/>
</p:tagLst>
</file>

<file path=ppt/tags/tag20.xml><?xml version="1.0" encoding="utf-8"?>
<p:tagLst xmlns:p="http://schemas.openxmlformats.org/presentationml/2006/main">
  <p:tag name="KSO_WM_TEMPLATE_CATEGORY" val="custom"/>
  <p:tag name="KSO_WM_TEMPLATE_INDEX" val="20188978"/>
  <p:tag name="KSO_WM_UNIT_TYPE" val="a"/>
  <p:tag name="KSO_WM_UNIT_INDEX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8978_11*a*1"/>
  <p:tag name="KSO_WM_UNIT_PRESET_TEXT" val="总结"/>
</p:tagLst>
</file>

<file path=ppt/tags/tag21.xml><?xml version="1.0" encoding="utf-8"?>
<p:tagLst xmlns:p="http://schemas.openxmlformats.org/presentationml/2006/main">
  <p:tag name="KSO_WM_TEMPLATE_CATEGORY" val="custom"/>
  <p:tag name="KSO_WM_TEMPLATE_INDEX" val="20188978"/>
  <p:tag name="KSO_WM_UNIT_TYPE" val="e"/>
  <p:tag name="KSO_WM_UNIT_INDEX" val="1"/>
  <p:tag name="KSO_WM_UNIT_LAYERLEVEL" val="1"/>
  <p:tag name="KSO_WM_UNIT_VALUE" val="2"/>
  <p:tag name="KSO_WM_UNIT_HIGHLIGHT" val="0"/>
  <p:tag name="KSO_WM_UNIT_COMPATIBLE" val="1"/>
  <p:tag name="KSO_WM_UNIT_CLEAR" val="0"/>
  <p:tag name="KSO_WM_BEAUTIFY_FLAG" val="#wm#"/>
  <p:tag name="KSO_WM_TAG_VERSION" val="1.0"/>
  <p:tag name="KSO_WM_UNIT_ID" val="custom20188978_11*e*1"/>
  <p:tag name="KSO_WM_UNIT_PRESET_TEXT" val="05."/>
</p:tagLst>
</file>

<file path=ppt/tags/tag22.xml><?xml version="1.0" encoding="utf-8"?>
<p:tagLst xmlns:p="http://schemas.openxmlformats.org/presentationml/2006/main">
  <p:tag name="KSO_WM_TAG_VERSION" val="1.0"/>
  <p:tag name="KSO_WM_SLIDE_ITEM_CNT" val="1"/>
  <p:tag name="KSO_WM_SLIDE_LAYOUT" val="a_e"/>
  <p:tag name="KSO_WM_SLIDE_LAYOUT_CNT" val="1_1"/>
  <p:tag name="KSO_WM_SLIDE_TYPE" val="sectionTitle"/>
  <p:tag name="KSO_WM_SLIDE_SUBTYPE" val="pureTxt"/>
  <p:tag name="KSO_WM_BEAUTIFY_FLAG" val="#wm#"/>
  <p:tag name="KSO_WM_COMBINE_RELATE_SLIDE_ID" val="background20185106_11"/>
  <p:tag name="KSO_WM_TEMPLATE_CATEGORY" val="custom"/>
  <p:tag name="KSO_WM_TEMPLATE_INDEX" val="20188978"/>
  <p:tag name="KSO_WM_SLIDE_ID" val="custom20188978_11"/>
  <p:tag name="KSO_WM_SLIDE_INDEX" val="11"/>
  <p:tag name="KSO_WM_TEMPLATE_SUBCATEGORY" val="combine"/>
</p:tagLst>
</file>

<file path=ppt/tags/tag23.xml><?xml version="1.0" encoding="utf-8"?>
<p:tagLst xmlns:p="http://schemas.openxmlformats.org/presentationml/2006/main">
  <p:tag name="KSO_WM_TEMPLATE_CATEGORY" val="custom"/>
  <p:tag name="KSO_WM_TEMPLATE_INDEX" val="20188978"/>
  <p:tag name="KSO_WM_UNIT_TYPE" val="a"/>
  <p:tag name="KSO_WM_UNIT_INDEX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8978_11*a*1"/>
  <p:tag name="KSO_WM_UNIT_PRESET_TEXT" val="总结"/>
</p:tagLst>
</file>

<file path=ppt/tags/tag24.xml><?xml version="1.0" encoding="utf-8"?>
<p:tagLst xmlns:p="http://schemas.openxmlformats.org/presentationml/2006/main">
  <p:tag name="KSO_WM_TEMPLATE_CATEGORY" val="custom"/>
  <p:tag name="KSO_WM_TEMPLATE_INDEX" val="20188978"/>
  <p:tag name="KSO_WM_UNIT_TYPE" val="e"/>
  <p:tag name="KSO_WM_UNIT_INDEX" val="1"/>
  <p:tag name="KSO_WM_UNIT_LAYERLEVEL" val="1"/>
  <p:tag name="KSO_WM_UNIT_VALUE" val="2"/>
  <p:tag name="KSO_WM_UNIT_HIGHLIGHT" val="0"/>
  <p:tag name="KSO_WM_UNIT_COMPATIBLE" val="1"/>
  <p:tag name="KSO_WM_UNIT_CLEAR" val="0"/>
  <p:tag name="KSO_WM_BEAUTIFY_FLAG" val="#wm#"/>
  <p:tag name="KSO_WM_TAG_VERSION" val="1.0"/>
  <p:tag name="KSO_WM_UNIT_ID" val="custom20188978_11*e*1"/>
  <p:tag name="KSO_WM_UNIT_PRESET_TEXT" val="05."/>
</p:tagLst>
</file>

<file path=ppt/tags/tag25.xml><?xml version="1.0" encoding="utf-8"?>
<p:tagLst xmlns:p="http://schemas.openxmlformats.org/presentationml/2006/main">
  <p:tag name="KSO_WM_TAG_VERSION" val="1.0"/>
  <p:tag name="KSO_WM_SLIDE_ITEM_CNT" val="1"/>
  <p:tag name="KSO_WM_SLIDE_LAYOUT" val="a_e"/>
  <p:tag name="KSO_WM_SLIDE_LAYOUT_CNT" val="1_1"/>
  <p:tag name="KSO_WM_SLIDE_TYPE" val="sectionTitle"/>
  <p:tag name="KSO_WM_SLIDE_SUBTYPE" val="pureTxt"/>
  <p:tag name="KSO_WM_BEAUTIFY_FLAG" val="#wm#"/>
  <p:tag name="KSO_WM_COMBINE_RELATE_SLIDE_ID" val="background20185106_11"/>
  <p:tag name="KSO_WM_TEMPLATE_CATEGORY" val="custom"/>
  <p:tag name="KSO_WM_TEMPLATE_INDEX" val="20188978"/>
  <p:tag name="KSO_WM_SLIDE_ID" val="custom20188978_11"/>
  <p:tag name="KSO_WM_SLIDE_INDEX" val="11"/>
  <p:tag name="KSO_WM_TEMPLATE_SUBCATEGORY" val="combine"/>
</p:tagLst>
</file>

<file path=ppt/tags/tag26.xml><?xml version="1.0" encoding="utf-8"?>
<p:tagLst xmlns:p="http://schemas.openxmlformats.org/presentationml/2006/main">
  <p:tag name="KSO_WM_TEMPLATE_CATEGORY" val="custom"/>
  <p:tag name="KSO_WM_TEMPLATE_INDEX" val="20188978"/>
  <p:tag name="KSO_WM_UNIT_TYPE" val="a"/>
  <p:tag name="KSO_WM_UNIT_INDEX" val="1"/>
  <p:tag name="KSO_WM_UNIT_LAYERLEVEL" val="1"/>
  <p:tag name="KSO_WM_UNIT_VALUE" val="8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8978_13*a*1"/>
  <p:tag name="KSO_WM_UNIT_PRESET_TEXT" val="THANK YOU"/>
</p:tagLst>
</file>

<file path=ppt/tags/tag27.xml><?xml version="1.0" encoding="utf-8"?>
<p:tagLst xmlns:p="http://schemas.openxmlformats.org/presentationml/2006/main">
  <p:tag name="KSO_WM_TAG_VERSION" val="1.0"/>
  <p:tag name="KSO_WM_SLIDE_ITEM_CNT" val="1"/>
  <p:tag name="KSO_WM_SLIDE_LAYOUT" val="a"/>
  <p:tag name="KSO_WM_SLIDE_LAYOUT_CNT" val="1"/>
  <p:tag name="KSO_WM_SLIDE_TYPE" val="endPage"/>
  <p:tag name="KSO_WM_SLIDE_SUBTYPE" val="pureTxt"/>
  <p:tag name="KSO_WM_BEAUTIFY_FLAG" val="#wm#"/>
  <p:tag name="KSO_WM_COMBINE_RELATE_SLIDE_ID" val="background20185106_13"/>
  <p:tag name="KSO_WM_TEMPLATE_CATEGORY" val="custom"/>
  <p:tag name="KSO_WM_TEMPLATE_INDEX" val="20188978"/>
  <p:tag name="KSO_WM_SLIDE_ID" val="custom20188978_13"/>
  <p:tag name="KSO_WM_SLIDE_INDEX" val="13"/>
  <p:tag name="KSO_WM_TEMPLATE_SUBCATEGORY" val="combine"/>
</p:tagLst>
</file>

<file path=ppt/tags/tag3.xml><?xml version="1.0" encoding="utf-8"?>
<p:tagLst xmlns:p="http://schemas.openxmlformats.org/presentationml/2006/main">
  <p:tag name="KSO_WM_TEMPLATE_TOPIC_ID" val="2869567"/>
  <p:tag name="KSO_WM_TEMPLATE_OUTLINE_ID" val="5"/>
  <p:tag name="KSO_WM_TEMPLATE_SCENE_ID" val="1"/>
  <p:tag name="KSO_WM_TEMPLATE_JOB_ID" val="5"/>
  <p:tag name="KSO_WM_TEMPLATE_TOPIC_DEFAULT" val="0"/>
  <p:tag name="KSO_WM_TAG_VERSION" val="1.0"/>
  <p:tag name="KSO_WM_BEAUTIFY_FLAG" val="#wm#"/>
  <p:tag name="KSO_WM_COMBINE_RELATE_SLIDE_ID" val="background20185106_1"/>
  <p:tag name="KSO_WM_TEMPLATE_CATEGORY" val="custom"/>
  <p:tag name="KSO_WM_TEMPLATE_INDEX" val="20188978"/>
  <p:tag name="KSO_WM_TEMPLATE_SUBCATEGORY" val="combine"/>
  <p:tag name="KSO_WM_TEMPLATE_THUMBS_INDEX" val="1、2、3、4、6、8、10、12、13"/>
</p:tagLst>
</file>

<file path=ppt/tags/tag4.xml><?xml version="1.0" encoding="utf-8"?>
<p:tagLst xmlns:p="http://schemas.openxmlformats.org/presentationml/2006/main">
  <p:tag name="KSO_WM_TEMPLATE_CATEGORY" val="custom"/>
  <p:tag name="KSO_WM_TEMPLATE_INDEX" val="20188978"/>
  <p:tag name="KSO_WM_UNIT_TYPE" val="f"/>
  <p:tag name="KSO_WM_UNIT_INDEX" val="1"/>
  <p:tag name="KSO_WM_UNIT_LAYERLEVEL" val="1"/>
  <p:tag name="KSO_WM_UNIT_VALUE" val="5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8978_1*f*1"/>
  <p:tag name="KSO_WM_UNIT_PRESET_TEXT" val="Your name"/>
</p:tagLst>
</file>

<file path=ppt/tags/tag5.xml><?xml version="1.0" encoding="utf-8"?>
<p:tagLst xmlns:p="http://schemas.openxmlformats.org/presentationml/2006/main">
  <p:tag name="KSO_WM_TEMPLATE_CATEGORY" val="custom"/>
  <p:tag name="KSO_WM_TEMPLATE_INDEX" val="20188978"/>
  <p:tag name="KSO_WM_UNIT_TYPE" val="a"/>
  <p:tag name="KSO_WM_UNIT_INDEX" val="1"/>
  <p:tag name="KSO_WM_UNIT_LAYERLEVEL" val="1"/>
  <p:tag name="KSO_WM_UNIT_VALUE" val="9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8978_1*a*1"/>
  <p:tag name="KSO_WM_UNIT_PRESET_TEXT" val="工作总结模板"/>
</p:tagLst>
</file>

<file path=ppt/tags/tag6.xml><?xml version="1.0" encoding="utf-8"?>
<p:tagLst xmlns:p="http://schemas.openxmlformats.org/presentationml/2006/main">
  <p:tag name="KSO_WM_TEMPLATE_CATEGORY" val="custom"/>
  <p:tag name="KSO_WM_TEMPLATE_INDEX" val="20188978"/>
  <p:tag name="KSO_WM_UNIT_TYPE" val="b"/>
  <p:tag name="KSO_WM_UNIT_INDEX" val="1"/>
  <p:tag name="KSO_WM_UNIT_LAYERLEVEL" val="1"/>
  <p:tag name="KSO_WM_UNIT_VALUE" val="24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8978_1*b*1"/>
  <p:tag name="KSO_WM_UNIT_PRESET_TEXT" val="Adjust the spacing to adapt to Chinese typesetting"/>
</p:tagLst>
</file>

<file path=ppt/tags/tag7.xml><?xml version="1.0" encoding="utf-8"?>
<p:tagLst xmlns:p="http://schemas.openxmlformats.org/presentationml/2006/main">
  <p:tag name="KSO_WM_TEMPLATE_TOPIC_ID" val="2869567"/>
  <p:tag name="KSO_WM_TEMPLATE_OUTLINE_ID" val="5"/>
  <p:tag name="KSO_WM_TEMPLATE_SCENE_ID" val="1"/>
  <p:tag name="KSO_WM_TEMPLATE_JOB_ID" val="5"/>
  <p:tag name="KSO_WM_TEMPLATE_TOPIC_DEFAULT" val="0"/>
  <p:tag name="KSO_WM_TAG_VERSION" val="1.0"/>
  <p:tag name="KSO_WM_SLIDE_ITEM_CNT" val="3"/>
  <p:tag name="KSO_WM_SLIDE_LAYOUT" val="a_b_f"/>
  <p:tag name="KSO_WM_SLIDE_LAYOUT_CNT" val="1_1_1"/>
  <p:tag name="KSO_WM_SLIDE_TYPE" val="title"/>
  <p:tag name="KSO_WM_SLIDE_SUBTYPE" val="pureTxt"/>
  <p:tag name="KSO_WM_BEAUTIFY_FLAG" val="#wm#"/>
  <p:tag name="KSO_WM_COMBINE_RELATE_SLIDE_ID" val="background20185106_1"/>
  <p:tag name="KSO_WM_TEMPLATE_CATEGORY" val="custom"/>
  <p:tag name="KSO_WM_TEMPLATE_INDEX" val="20188978"/>
  <p:tag name="KSO_WM_SLIDE_ID" val="custom20188978_1"/>
  <p:tag name="KSO_WM_SLIDE_INDEX" val="1"/>
  <p:tag name="KSO_WM_TEMPLATE_SUBCATEGORY" val="combine"/>
  <p:tag name="KSO_WM_TEMPLATE_THUMBS_INDEX" val="1、2、3、4、6、8、10、12、13、"/>
</p:tagLst>
</file>

<file path=ppt/tags/tag8.xml><?xml version="1.0" encoding="utf-8"?>
<p:tagLst xmlns:p="http://schemas.openxmlformats.org/presentationml/2006/main">
  <p:tag name="KSO_WM_TEMPLATE_CATEGORY" val="custom"/>
  <p:tag name="KSO_WM_TEMPLATE_INDEX" val="20188978"/>
  <p:tag name="KSO_WM_UNIT_TYPE" val="a"/>
  <p:tag name="KSO_WM_UNIT_INDEX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8978_3*a*1"/>
  <p:tag name="KSO_WM_UNIT_PRESET_TEXT" val="阶段工作回顾"/>
</p:tagLst>
</file>

<file path=ppt/tags/tag9.xml><?xml version="1.0" encoding="utf-8"?>
<p:tagLst xmlns:p="http://schemas.openxmlformats.org/presentationml/2006/main">
  <p:tag name="KSO_WM_TEMPLATE_CATEGORY" val="custom"/>
  <p:tag name="KSO_WM_TEMPLATE_INDEX" val="20188978"/>
  <p:tag name="KSO_WM_UNIT_TYPE" val="e"/>
  <p:tag name="KSO_WM_UNIT_INDEX" val="1"/>
  <p:tag name="KSO_WM_UNIT_LAYERLEVEL" val="1"/>
  <p:tag name="KSO_WM_UNIT_VALUE" val="2"/>
  <p:tag name="KSO_WM_UNIT_HIGHLIGHT" val="0"/>
  <p:tag name="KSO_WM_UNIT_COMPATIBLE" val="1"/>
  <p:tag name="KSO_WM_UNIT_CLEAR" val="0"/>
  <p:tag name="KSO_WM_BEAUTIFY_FLAG" val="#wm#"/>
  <p:tag name="KSO_WM_TAG_VERSION" val="1.0"/>
  <p:tag name="KSO_WM_UNIT_ID" val="custom20188978_3*e*1"/>
  <p:tag name="KSO_WM_UNIT_PRESET_TEXT" val="01."/>
</p:tagLst>
</file>

<file path=ppt/theme/theme1.xml><?xml version="1.0" encoding="utf-8"?>
<a:theme xmlns:a="http://schemas.openxmlformats.org/drawingml/2006/main" name="1_Office 主题​​">
  <a:themeElements>
    <a:clrScheme name="自定义 312">
      <a:dk1>
        <a:srgbClr val="000000"/>
      </a:dk1>
      <a:lt1>
        <a:srgbClr val="FFFFFF"/>
      </a:lt1>
      <a:dk2>
        <a:srgbClr val="455171"/>
      </a:dk2>
      <a:lt2>
        <a:srgbClr val="F2D4AA"/>
      </a:lt2>
      <a:accent1>
        <a:srgbClr val="455171"/>
      </a:accent1>
      <a:accent2>
        <a:srgbClr val="F2D4AA"/>
      </a:accent2>
      <a:accent3>
        <a:srgbClr val="A5A5A5"/>
      </a:accent3>
      <a:accent4>
        <a:srgbClr val="FFFFFF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4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raight Edge">
  <a:themeElements>
    <a:clrScheme name="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7"/>
      </a:accent4>
      <a:accent5>
        <a:srgbClr val="E2E2CA"/>
      </a:accent5>
      <a:accent6>
        <a:srgbClr val="002D5B"/>
      </a:accent6>
      <a:hlink>
        <a:srgbClr val="003366"/>
      </a:hlink>
      <a:folHlink>
        <a:srgbClr val="800000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CC"/>
        </a:dk1>
        <a:lt1>
          <a:srgbClr val="009999"/>
        </a:lt1>
        <a:dk2>
          <a:srgbClr val="FFFF99"/>
        </a:dk2>
        <a:lt2>
          <a:srgbClr val="008080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CDCAF"/>
        </a:accent4>
        <a:accent5>
          <a:srgbClr val="ADB9CA"/>
        </a:accent5>
        <a:accent6>
          <a:srgbClr val="E5E589"/>
        </a:accent6>
        <a:hlink>
          <a:srgbClr val="FFFF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7"/>
        </a:accent4>
        <a:accent5>
          <a:srgbClr val="E2E2CA"/>
        </a:accent5>
        <a:accent6>
          <a:srgbClr val="002D5B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5F5F5F"/>
        </a:lt2>
        <a:accent1>
          <a:srgbClr val="7E003F"/>
        </a:accent1>
        <a:accent2>
          <a:srgbClr val="DDDDDD"/>
        </a:accent2>
        <a:accent3>
          <a:srgbClr val="AAADB9"/>
        </a:accent3>
        <a:accent4>
          <a:srgbClr val="DCDCDC"/>
        </a:accent4>
        <a:accent5>
          <a:srgbClr val="C0AAAF"/>
        </a:accent5>
        <a:accent6>
          <a:srgbClr val="C6C6C6"/>
        </a:accent6>
        <a:hlink>
          <a:srgbClr val="96969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1922</Words>
  <Application>WPS 演示</Application>
  <PresentationFormat>宽屏</PresentationFormat>
  <Paragraphs>127</Paragraphs>
  <Slides>17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Arial</vt:lpstr>
      <vt:lpstr>宋体</vt:lpstr>
      <vt:lpstr>Wingdings</vt:lpstr>
      <vt:lpstr>Times New Roman</vt:lpstr>
      <vt:lpstr>华文隶书</vt:lpstr>
      <vt:lpstr>微软雅黑</vt:lpstr>
      <vt:lpstr>Arial Unicode MS</vt:lpstr>
      <vt:lpstr>等线</vt:lpstr>
      <vt:lpstr>1_Office 主题​​</vt:lpstr>
      <vt:lpstr>Straight Edge</vt:lpstr>
      <vt:lpstr>搜索引擎高级语法</vt:lpstr>
      <vt:lpstr>intitle 把搜索范围限定在网页标题中  如：intitle 十二年义务教育</vt:lpstr>
      <vt:lpstr>site  把搜索范围限定在特定站点中  如：   吴沛沛 site:nipes.cn</vt:lpstr>
      <vt:lpstr>inurl 搜索结果控制在url链接范围内  如：inurl：shixi</vt:lpstr>
      <vt:lpstr>filetype 搜索指定扩展名的文件 可以跟文件格式:doc、xls、ppt、pdf、rtf、all  如：特朗普 filetype:pdf </vt:lpstr>
      <vt:lpstr>""双引号 和《》书名号 可以精确搜索  加入双引号，代表完全匹配搜索，也就是说搜索出来的结果页面都是保护双引号中所出现的所有词汇，连顺序也是完全匹配的。 如： “NBA啦啦操”           或 《NBA啦啦操》</vt:lpstr>
      <vt:lpstr>-减号 要求搜索结果中不含特定查询词  如：NBA -(美国)</vt:lpstr>
      <vt:lpstr>文献信息检索（间接）步骤</vt:lpstr>
      <vt:lpstr>文献信息检索（间接）步骤（1）</vt:lpstr>
      <vt:lpstr>文献信息检索（间接）步骤（1）</vt:lpstr>
      <vt:lpstr>文献信息检索（间接）步骤（1）</vt:lpstr>
      <vt:lpstr>文献信息检索（间接）步骤（2）</vt:lpstr>
      <vt:lpstr>文献信息检索（间接）步骤（3）</vt:lpstr>
      <vt:lpstr>查全率、查准率的概念</vt:lpstr>
      <vt:lpstr>文献信息检索（间接）步骤（4）</vt:lpstr>
      <vt:lpstr>文献信息检索（间接）步骤（5）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鵬1369546649</cp:lastModifiedBy>
  <cp:revision>14</cp:revision>
  <dcterms:created xsi:type="dcterms:W3CDTF">2018-04-26T02:54:00Z</dcterms:created>
  <dcterms:modified xsi:type="dcterms:W3CDTF">2018-09-06T09:56:39Z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